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u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u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ur">
                <a:solidFill>
                  <a:schemeClr val="tx1">
                    <a:lumMod val="50000"/>
                    <a:lumOff val="50000"/>
                  </a:schemeClr>
                </a:solidFill>
              </a:rPr>
              <a:t>نمبر 45 خدا کا کلام</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ur" sz="4400"/>
              <a:t>فرشتے کی طرف سے خوشخبری۔</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ur" sz="4000">
                <a:solidFill>
                  <a:srgbClr val="FF0000"/>
                </a:solidFill>
              </a:rPr>
              <a:t>آج کا کوئز</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ur" sz="3600">
                <a:solidFill>
                  <a:schemeClr val="tx1">
                    <a:lumMod val="65000"/>
                    <a:lumOff val="35000"/>
                  </a:schemeClr>
                </a:solidFill>
              </a:rPr>
              <a:t>مریم کو خبر کس نے دی؟</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ur" sz="2800">
                <a:solidFill>
                  <a:schemeClr val="tx1">
                    <a:lumMod val="65000"/>
                    <a:lumOff val="35000"/>
                  </a:schemeClr>
                </a:solidFill>
              </a:rPr>
              <a:t>① </a:t>
            </a:r>
            <a:r xmlns:a="http://schemas.openxmlformats.org/drawingml/2006/main">
              <a:rPr altLang="ko-KR" dirty="0" lang="ur" sz="2800">
                <a:solidFill>
                  <a:schemeClr val="tx1">
                    <a:lumMod val="65000"/>
                    <a:lumOff val="35000"/>
                  </a:schemeClr>
                </a:solidFill>
              </a:rPr>
              <a:t>شیطان</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ur" sz="2800">
                <a:solidFill>
                  <a:schemeClr val="tx1">
                    <a:lumMod val="65000"/>
                    <a:lumOff val="35000"/>
                  </a:schemeClr>
                </a:solidFill>
              </a:rPr>
              <a:t>② </a:t>
            </a:r>
            <a:r xmlns:a="http://schemas.openxmlformats.org/drawingml/2006/main">
              <a:rPr altLang="ko-KR" dirty="0" lang="ur" sz="2800">
                <a:solidFill>
                  <a:schemeClr val="tx1">
                    <a:lumMod val="65000"/>
                    <a:lumOff val="35000"/>
                  </a:schemeClr>
                </a:solidFill>
              </a:rPr>
              <a:t>مریم کی دوست</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ur" sz="2800">
                <a:solidFill>
                  <a:schemeClr val="tx1">
                    <a:lumMod val="65000"/>
                    <a:lumOff val="35000"/>
                  </a:schemeClr>
                </a:solidFill>
              </a:rPr>
              <a:t>③ </a:t>
            </a:r>
            <a:r xmlns:a="http://schemas.openxmlformats.org/drawingml/2006/main">
              <a:rPr altLang="ko-KR" dirty="0" lang="ur" sz="2800">
                <a:solidFill>
                  <a:schemeClr val="tx1">
                    <a:lumMod val="65000"/>
                    <a:lumOff val="35000"/>
                  </a:schemeClr>
                </a:solidFill>
              </a:rPr>
              <a:t>فرشتہ</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ur" sz="2800">
                <a:solidFill>
                  <a:schemeClr val="tx1">
                    <a:lumMod val="65000"/>
                    <a:lumOff val="35000"/>
                  </a:schemeClr>
                </a:solidFill>
              </a:rPr>
              <a:t>④ </a:t>
            </a:r>
            <a:r xmlns:a="http://schemas.openxmlformats.org/drawingml/2006/main">
              <a:rPr altLang="ko-KR" dirty="0" lang="ur" sz="2800">
                <a:solidFill>
                  <a:schemeClr val="tx1">
                    <a:lumMod val="65000"/>
                    <a:lumOff val="35000"/>
                  </a:schemeClr>
                </a:solidFill>
              </a:rPr>
              <a:t>عیسیٰ</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ur" sz="2800">
                <a:solidFill>
                  <a:srgbClr val="FF0000"/>
                </a:solidFill>
              </a:rPr>
              <a:t>③ </a:t>
            </a:r>
            <a:r xmlns:a="http://schemas.openxmlformats.org/drawingml/2006/main">
              <a:rPr altLang="ko-KR" dirty="0" lang="ur" sz="2800">
                <a:solidFill>
                  <a:srgbClr val="FF0000"/>
                </a:solidFill>
              </a:rPr>
              <a:t>فرشتہ</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نہیں. 54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کنویں پر سامری عورت</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جو کوئی پانی پیے گا جو میں دیتا ہوں اسے کبھی پیاس نہیں لگے گی۔ درحقیقت، جو پانی میں اسے دوں گا وہ اس میں ابدی زندگی کے لیے پانی کا چشمہ بن جائے گا۔"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یسوع سامریہ کی سرزمین سے گزر رہے تھے تو کنویں پر ایک عورت سے ملے اور کہا۔ "پلیز مجھے تھوڑا پانی دو۔"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600">
                <a:solidFill>
                  <a:schemeClr val="tx1">
                    <a:lumMod val="65000"/>
                    <a:lumOff val="35000"/>
                  </a:schemeClr>
                </a:solidFill>
              </a:rPr>
              <a:t>عورت حیرت انگیز تھی۔ کیونکہ یہودی سامریوں سے بات نہیں کر رہے ہیں۔ ’’اگر تمہیں معلوم ہوتا کہ میں کون ہوں تو تم مجھ سے پانی مانگتے۔‘‘ عیسیٰ نے کہا</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600">
                <a:solidFill>
                  <a:schemeClr val="tx1">
                    <a:lumMod val="65000"/>
                    <a:lumOff val="35000"/>
                  </a:schemeClr>
                </a:solidFill>
              </a:rPr>
              <a:t>"کیونکہ جو پانی میں دیتا ہوں وہ زندگی کا پانی ہے جو پھر کبھی پیاسا نہیں ہوتا۔" عورت یسوع کے بارے میں متجسس ہوگئی۔ ’’تم کون ہو، کیا تم مجھے وہ پانی دے سکتے ہو؟‘‘</a:t>
            </a:r>
            <a:r xmlns:a="http://schemas.openxmlformats.org/drawingml/2006/main">
              <a:rPr lang="ur"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مسیح اور خدا کا بیٹا ہوں،" یسوع نے جواب دیا۔ یہ سن کر وہ چونکا۔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600">
                <a:solidFill>
                  <a:schemeClr val="tx1">
                    <a:lumMod val="65000"/>
                    <a:lumOff val="35000"/>
                  </a:schemeClr>
                </a:solidFill>
              </a:rPr>
              <a:t>وہ اپنا پانی کا گھڑا چھوڑ کر شہر واپس چلی گئی اور لوگوں سے یسوع کے بارے میں کہا۔ بہت سے لوگ یسوع سے ملنے آئے اور اُس پر اپنے نجات دہندہ کے طور پر یقین کیا۔</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جیسے ہی سامری عورت یسوع سے ملی، وہ پانی کا گھڑا چھوڑ کر گاؤں والوں کو نجات کی خوشخبری سنانے کے لیے واپس گاؤں چلی گئی۔</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بالآخر، بہت سے لوگوں کو اس خوشخبری کو سننے اور اس پر یقین کرنے سے بچایا گیا جس کی اس نے تبلیغ کی تھی۔</a:t>
            </a:r>
            <a:r xmlns:a="http://schemas.openxmlformats.org/drawingml/2006/main">
              <a:rPr altLang="en-US" lang="u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bidi/>
            </a:pPr>
            <a:r xmlns:a="http://schemas.openxmlformats.org/drawingml/2006/main">
              <a:rPr altLang="ko-KR" lang="ur" sz="3200">
                <a:solidFill>
                  <a:schemeClr val="tx1">
                    <a:lumMod val="65000"/>
                    <a:lumOff val="35000"/>
                  </a:schemeClr>
                </a:solidFill>
              </a:rPr>
              <a:t>کیا آپ یسوع سے ملے ہیں؟ کیا آپ دوسروں کو یسوع کے بارے میں بتا رہے ہیں؟ یسوع کو سامری عورت کی طرح دوسروں سے متعارف کرانے کے بارے میں کیا خیال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ہمیں زندگی کا پانی دیتا ہے تاکہ ہماری روحوں کو کبھی پیاس نہ لگے۔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ایک سامری عورت سے کہاں ملاقات کی؟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محل میں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شہر پر</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گلی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بازار میں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کنویں پر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کنویں پر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ur" sz="4000">
                <a:solidFill>
                  <a:srgbClr val="FF0000"/>
                </a:solidFill>
              </a:rPr>
              <a:t>آج کا کلام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ur" sz="3600">
                <a:solidFill>
                  <a:schemeClr val="tx1">
                    <a:lumMod val="65000"/>
                    <a:lumOff val="35000"/>
                  </a:schemeClr>
                </a:solidFill>
              </a:rPr>
              <a:t>آپ بچے کے ساتھ رہیں گے اور ایک بیٹے کو جنم دیں گے، اور آپ کو اس کا نام یسوع رکھنا ہے۔</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bidi/>
            </a:pPr>
            <a:r xmlns:a="http://schemas.openxmlformats.org/drawingml/2006/main">
              <a:rPr altLang="ko-KR" dirty="0" lang="ur" sz="2800">
                <a:solidFill>
                  <a:schemeClr val="tx1">
                    <a:lumMod val="65000"/>
                    <a:lumOff val="35000"/>
                  </a:schemeClr>
                </a:solidFill>
              </a:rPr>
              <a:t>لیوک</a:t>
            </a:r>
            <a:r xmlns:a="http://schemas.openxmlformats.org/drawingml/2006/main">
              <a:rPr altLang="en-US" dirty="0" lang="ur" sz="2800">
                <a:solidFill>
                  <a:schemeClr val="tx1">
                    <a:lumMod val="65000"/>
                    <a:lumOff val="35000"/>
                  </a:schemeClr>
                </a:solidFill>
              </a:rPr>
              <a:t> </a:t>
            </a:r>
            <a:r xmlns:a="http://schemas.openxmlformats.org/drawingml/2006/main">
              <a:rPr altLang="ko-KR" dirty="0" lang="u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جو کوئی پانی پیے گا جو میں دیتا ہوں اسے کبھی پیاس نہیں لگے گی۔ درحقیقت، جو پانی میں اسے دوں گا وہ اس میں ابدی زندگی کے لیے پانی کا چشمہ بن جائے گا۔"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اپنے جال کو گہرے پانی میں پھینک دو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تب یسوع نے شمعون سے کہا ڈرو نہیں اب سے تم لوگوں کو پکڑو گے۔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جو پطرس کی کشتی پر گئے اور کلام سنایا، پطرس سے کہا۔ "اب گہرے پانی میں جا کر مچھلیوں کو پکڑنے کے لیے جال پھینکو۔"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"ماسٹر، ہم نے ساری رات محنت کی اور کچھ نہیں پکڑا۔ لیکن چونکہ آپ نے ایسا کہا، میں جال اتار دوں گا۔"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جب انہوں نے ایسا کیا تو اتنی بڑی تعداد میں مچھلیاں پکڑیں کہ ان کے جال ٹوٹنے لگے۔ اس پر پیٹر حیران ہوا۔</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000">
                <a:solidFill>
                  <a:schemeClr val="tx1">
                    <a:lumMod val="65000"/>
                    <a:lumOff val="35000"/>
                  </a:schemeClr>
                </a:solidFill>
              </a:rPr>
              <a:t>اس وقت، پطرس نے یہ جان کر توبہ کی کہ یسوع خدا کا بیٹا تھا۔ "میں گنہگار ہوں۔"</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altLang="ko-KR" lang="ur" sz="3000">
                <a:solidFill>
                  <a:schemeClr val="tx1">
                    <a:lumMod val="65000"/>
                    <a:lumOff val="35000"/>
                  </a:schemeClr>
                </a:solidFill>
              </a:rPr>
              <a:t>عیسیٰ نے کہا۔ ’’ڈرو نہیں، اب سے تم مچھیرے بنو گے جو لوگوں کو پکڑتا ہے۔‘‘ پطرس نے سب کچھ چھوڑ دیا اور یسوع کا شاگرد بن گیا۔</a:t>
            </a:r>
            <a:r xmlns:a="http://schemas.openxmlformats.org/drawingml/2006/main">
              <a:rPr altLang="en-US" lang="ur"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پطرس، جو یسوع سے ملا،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توبہ کی اور وہیں اطاعت کی۔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کیا توبہ اور اطاعت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آپ کی زندگی میں یسوع کو؟</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پطرس نے سب کچھ چھوڑ دیا اور یسوع کی پیروی کی۔ پیٹر کی طرح، آپ کو ایک شاگرد ہونا چاہیے جو سچی توبہ اور فرمانبرداری کو جانتا ہو۔</a:t>
            </a:r>
            <a:r xmlns:a="http://schemas.openxmlformats.org/drawingml/2006/main">
              <a:rPr altLang="en-US" lang="u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معجزات کرتا ہے جو لوگوں کے تجربات اور صلاحیتوں سے بالاتر ہے۔</a:t>
            </a:r>
            <a:r xmlns:a="http://schemas.openxmlformats.org/drawingml/2006/main">
              <a:rPr altLang="en-US" lang="u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46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بیبی یسوع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پیٹر کا کام کیا تھا؟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بڑھئی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شیپرڈ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ماہی گیر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کسان</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ماہی گیر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تب یسوع نے شمعون سے کہا ڈرو نہیں اب سے تم لوگوں کو پکڑو گے۔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جس نے شاگردوں کو بلایا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فلپس نے نتن ایل کو ڈھونڈا اور اس سے کہا، "ہمیں وہی ملا ہے جس کے بارے میں موسیٰ نے شریعت میں لکھا ہے اور جس کے بارے میں نبیوں نے بھی لکھا ہے - عیسیٰ ناصری، یوسف کا بیٹا۔"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پطرس، اینڈریو اور اُن کے پڑوسی فلپ کو شاگرد بننے کے لیے بلایا۔ "میرے پیچھے چلو!"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فلپ نے یسوع کو اپنے دوست نتن ایل سے ملوایا۔ "وہ مسیحا جسے پرانے عہد نامے میں نبیوں نے لکھا تھا۔"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"ناصرت! کیا وہاں سے مسیحا آسکتے ہیں؟" ناتھنیل نے پوچھا۔ "آؤ اور دیکھو،" فلپ نے کہا.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نتن ایل سے کہا۔ ’’تم ایک سچے اسرائیلی ہو، میں نے تمہیں اس وقت دیکھا جب تم انجیر کے درخت کے نیچے تھے اس سے پہلے کہ فلپ نے تمہیں بلایا۔‘‘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نتن ایل یہ سن کر حیران ہوا اور یسوع کو جلال دیا، "ربی، آپ خدا کے بیٹے اور اسرائیل کے بادشاہ ہیں۔"</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جیسے ہی نتھنیل کو پتہ چلا</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یسوع مسیح ہے، اس نے یسوع کو جلال دیا۔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وہ یسوع کا شاگرد بن گیا۔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یسوع کو جلال دینا ہے جو ہمارا نجات دہندہ ہے، اور یسوع کے شاگرد کی زندگی گزارنا اور اس کی اطاعت کرنا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آج داؤد کے شہر میں آپ کے لیے ایک نجات دہندہ پیدا ہوا ہے۔ وہ مسیح خداوند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پسند</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لوگوں کو اپنے جیسا بننے کے لیے شاگرد کے طور پر بلاتا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کو نتن ایل سے کس نے ملوایا؟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پیٹر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فلپ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اینڈریو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پال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② </a:t>
            </a:r>
            <a:r xmlns:a="http://schemas.openxmlformats.org/drawingml/2006/main">
              <a:rPr altLang="ko-KR" lang="ur" sz="2800">
                <a:solidFill>
                  <a:srgbClr val="ff0000"/>
                </a:solidFill>
              </a:rPr>
              <a:t>فلپ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فلپس نے نتن ایل کو ڈھونڈا اور اس سے کہا، "ہمیں وہی ملا ہے جس کے بارے میں موسیٰ نے شریعت میں لکھا ہے اور جس کے بارے میں نبیوں نے بھی لکھا ہے - عیسیٰ ناصری، یوسف کا بیٹا۔"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وہ شخص جو چھت سے نیچے آیا</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وہ اٹھا، اپنی چٹائی لی اور ان سب کو دیکھتے ہوئے باہر نکل گیا۔ اس سے سب حیران رہ گئے اور انہوں نے خدا کی تعریف کرتے ہوئے کہا، "ہم نے ایسا کبھی نہیں دیکھا!"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لوگوں نے یسوع کے شفایابی کے بارے میں سنا تو لوگ اپنے مفلوج دوست کو لائے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جہاں یسوع تھے وہاں بہت زیادہ لوگ تھے۔ اس لیے وہ اپنے مفلوج دوست کو چھت سے یسوع کے پاس نہیں لے جا سکے۔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آخرکار، وہ لوگ جو مفلوج دوست کو لائے تھے چھت توڑ کر فالج زدہ دوست کو عیسیٰ کے پاس بھیج 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ان کا ایمان دیکھا اور کہا۔ "تمہارے گناہ معاف ہو گئے۔ اٹھو اور گھر جاؤ۔"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حیرت کی بات یہ ہے کہ فالج کا مریض اسی وقت ٹھیک ہوگیا۔ پھر وہ اُٹھا اور چلنے لگا اور خدا کی تمجید کی۔</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400">
                <a:solidFill>
                  <a:schemeClr val="tx1">
                    <a:lumMod val="65000"/>
                    <a:lumOff val="35000"/>
                  </a:schemeClr>
                </a:solidFill>
              </a:rPr>
              <a:t>جب مریم کے بچے کی پیدائش کا وقت آیا تو اسے بیت اللحم جانا پڑا۔ لیکن جگہ نہ ہونے کی وجہ سے اس نے چرنی میں بچہ پیدا کیا۔</a:t>
            </a:r>
            <a:r xmlns:a="http://schemas.openxmlformats.org/drawingml/2006/main">
              <a:rPr lang="ur"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فالج زدہ کے دوستوں کو مشکلات اور معذوری تھی، لیکن وہ یسوع کے پاس جانا ترک نہیں کر سکتے تھے۔ کیونکہ وہ یسوع پر ایمان رکھتے تھے۔</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کیا ہم یسوع پر ایمان رکھتے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جب ہم ایمان کے ساتھ یسوع کے پاس آتے ہیں، تو ہمیں ان مشکلات اور رکاوٹوں کے باوجود ہمت نہیں ہارنی چاہیے جو ہمیں روکتی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ایسا کرنے سے، ہم ایک مفلوج آدمی کی طرح خدا کی تمجید کر سکیں گے۔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اپنے پاس آنے والوں کو رد نہیں کرتا۔ اور جو کچھ اس کے پاس آتا ہے اسے وہ دیتا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فالج کا مریض یسوع کے پاس کس چیز کے ذریعے آیا؟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کھڑکی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گیٹ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دیوار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چھت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چھت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وہ اٹھا، اپنی چٹائی لی اور ان سب کو دیکھتے ہوئے باہر نکل گیا۔ اس سے سب حیران رہ گئے اور انہوں نے خدا کی تعریف کرتے ہوئے کہا، "ہم نے ایسا کبھی نہیں دیکھا!"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میتھیو کو بلا رہا ہے۔</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یسوع وہاں سے آگے بڑھے تو اُس نے متی نام کے ایک آدمی کو محصول لینے والے کی چوکی پر بیٹھے دیکھا۔ "میرے ساتھ چلو،" اس نے اسے کہا، اور میتھیو اٹھ کر اس کے پیچھے ہو لیا۔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میتھیو نام کا ایک ٹیکس لینے والا تھا۔ وہ روم کی طرف سے بنی اسرائیل کے لیے ٹیکس وصول کرنے والا تھا۔</a:t>
            </a:r>
            <a:r xmlns:a="http://schemas.openxmlformats.org/drawingml/2006/main">
              <a:rPr lang="u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میتھیو ٹیکس جمع کرنے والا تھا، اس لیے اس کے پاس بہت پیسہ تھا۔ لیکن یہودی ان ٹیکس جمع کرنے والوں سے نفرت کرتے تھے جو فاتح روم کے لیے کام کرتے تھے۔</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ٹیکس بوتھ پر بیٹھے میتھیو کی طرف دیکھا اور اس سے کہا۔ "میرے پیچھے چلو"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میتھیو فوراً سب کچھ چھوڑ کر یسوع کے پیچھے ہو لیا۔ یہ اس لیے تھا کہ اس نے یسوع کو بلانے کے لیے شکریہ ادا کیا۔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اسی دوران آسمان سے ان چرواہوں کو آواز آئی جو بیت لحم میں بھیڑوں کی دیکھ بھال کر رہے تھے۔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"صحت مندوں کے لیے نہیں، بیماروں کے لیے ڈاکٹر کی ضرورت ہے۔" میتھیو یسوع کا شاگرد بن گیا۔</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میتھیو ایک ٹیکس لینے والا تھا جس سے اس کے لوگ نفرت کرتے تھے۔ لیکن، یسوع نے میتھیو کو بلایا اور اسے اپنا شاگرد بنایا۔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بھی خدا کے لوگ ہیں۔ لیکن ہم یسوع کے شاگرد کہلانے کے لیے کافی نہیں ہیں۔</a:t>
            </a:r>
            <a:endParaRPr xmlns:a="http://schemas.openxmlformats.org/drawingml/2006/main" altLang="ko-KR" lang="en-US" sz="3200">
              <a:solidFill>
                <a:schemeClr val="tx1">
                  <a:lumMod val="65000"/>
                  <a:lumOff val="35000"/>
                </a:schemeClr>
              </a:solidFill>
            </a:endParaRPr>
          </a:p>
          <a:p>
            <a:pPr xmlns:a="http://schemas.openxmlformats.org/drawingml/2006/main" lvl="0">
              <a:defRPr/>
              <a:bidi/>
            </a:pPr>
            <a:r xmlns:a="http://schemas.openxmlformats.org/drawingml/2006/main">
              <a:rPr altLang="ko-KR" lang="ur" sz="3200">
                <a:solidFill>
                  <a:schemeClr val="tx1">
                    <a:lumMod val="65000"/>
                    <a:lumOff val="35000"/>
                  </a:schemeClr>
                </a:solidFill>
              </a:rPr>
              <a:t>تاہم، یسوع ہمیں اپنے شاگرد بنانے کے لیے بلاتا ہے۔ لہٰذا، ہمیں اس کی دعوت کے لائق ہونے کے لیے اس کی اطاعت کرنی چاہیے۔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ان لوگوں کو جو دنیا میں مسترد کر دیے گئے ہیں خدا کے لوگ بننے کے لیے بلایا۔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میتھیو کا کام کیا تھا؟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ٹیکس جمع کرنے والا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ماہی گیر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بڑھئی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پادری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ٹیکس جمع کرنے والا</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یسوع وہاں سے آگے بڑھے تو اُس نے متی نام کے ایک آدمی کو محصول لینے والے کی چوکی پر بیٹھے دیکھا۔ "میرے ساتھ چلو،" اس نے اسے کہا، اور میتھیو اٹھ کر اس کے پیچھے ہو لیا۔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نے بارہ شاگردوں کا انتخاب کیا۔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ان دنوں میں سے ایک دن یسوع دعا کرنے کے لیے ایک پہاڑی پر گئے اور رات خدا سے دعا کرتے ہوئے گزاری۔</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جب صبح ہوئی تو اُس نے اپنے شاگردوں کو اپنے پاس بلایا اور اُن میں سے بارہ کو چنا، جنہیں اُس نے رسول بھی نامزد کیا:</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6:</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بہت سارے لوگ تھے جنہوں نے یسوع کو سنا اور اس کی پیروی کی۔ وہ یسوع کے ساتھ گئے اور یسوع سے سیکھے۔</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دعا کرنے کے بعد، یسوع نے خاص طور پر ان میں سے بارہ کو قریبی شاگردوں کے طور پر منتخب کیا۔</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انہیں یسوع کے ساتھ رہنے، خوشخبری سنانے اور بدروحوں کو نکالنے کے لیے چنا گیا تھا۔</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"آسمان کو جلال، زمین پر امن! خوشی مناؤ، یسوع پیدا ہوا ہے۔" آسمان کے فرشتوں نے کہا</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altLang="ko-KR" lang="ur" sz="3000">
                <a:solidFill>
                  <a:schemeClr val="tx1">
                    <a:lumMod val="65000"/>
                    <a:lumOff val="35000"/>
                  </a:schemeClr>
                </a:solidFill>
              </a:rPr>
              <a:t>شاگرد مختلف قسم کے لوگ تھے: ان میں سے کچھ ماہی گیر تھے، ٹیکس جمع کرنے والے، کوئی انقلابی، ان میں سے کچھ گرم مزاج تھے۔</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یسوع نے اپنے شاگردوں کو اچھی طرح سے چننے کے لیے خُدا سے دُعا کی، اور اُس نے اُنہیں اچھی طرح چُنا، اُن کی اچھی دیکھ بھال کی، اور اُنہیں اچھی طرح سے تعلیم دی۔</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یہی وجہ ہے کہ یسوع نے اپنے شاگردوں کا انتخاب کیا: 1) انہیں خدا کا کلام سکھانے کے لئے، 2) ان کو خوشخبری سنانے کے لئے جو انہوں نے سیکھا ہے، اور 3) انہیں خدا کی بادشاہی کی طاقت کا اعلان کرنے کے لئے۔ ان وجوہات کی بنا پر، یسوع نے اپنے شاگردوں کا انتخاب کیا۔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ہم یسوع کے شاگرد بھی ہیں۔</a:t>
            </a:r>
            <a:endParaRPr xmlns:a="http://schemas.openxmlformats.org/drawingml/2006/main" altLang="ko-KR" lang="en-US" sz="2800">
              <a:solidFill>
                <a:schemeClr val="tx1">
                  <a:lumMod val="65000"/>
                  <a:lumOff val="35000"/>
                </a:schemeClr>
              </a:solidFill>
            </a:endParaRPr>
          </a:p>
          <a:p>
            <a:pPr xmlns:a="http://schemas.openxmlformats.org/drawingml/2006/main" lvl="0">
              <a:defRPr/>
              <a:bidi/>
            </a:pPr>
            <a:r xmlns:a="http://schemas.openxmlformats.org/drawingml/2006/main">
              <a:rPr altLang="ko-KR" lang="ur" sz="2800">
                <a:solidFill>
                  <a:schemeClr val="tx1">
                    <a:lumMod val="65000"/>
                    <a:lumOff val="35000"/>
                  </a:schemeClr>
                </a:solidFill>
              </a:rPr>
              <a:t>ہمارا کام وہی ہے جو یسوع کے بارہ شاگردوں کا کام ہے۔</a:t>
            </a:r>
            <a:endParaRPr xmlns:a="http://schemas.openxmlformats.org/drawingml/2006/main" altLang="ko-KR" lang="en-US" sz="2800">
              <a:solidFill>
                <a:schemeClr val="tx1">
                  <a:lumMod val="65000"/>
                  <a:lumOff val="35000"/>
                </a:schemeClr>
              </a:solidFill>
            </a:endParaRPr>
          </a:p>
          <a:p>
            <a:pPr xmlns:a="http://schemas.openxmlformats.org/drawingml/2006/main" lvl="0">
              <a:defRPr/>
              <a:bidi/>
            </a:pPr>
            <a:r xmlns:a="http://schemas.openxmlformats.org/drawingml/2006/main">
              <a:rPr altLang="ko-KR" lang="ur" sz="2800">
                <a:solidFill>
                  <a:schemeClr val="tx1">
                    <a:lumMod val="65000"/>
                    <a:lumOff val="35000"/>
                  </a:schemeClr>
                </a:solidFill>
              </a:rPr>
              <a:t>آئیے آج سے ایک شاگرد کی زندگی گزاریں </a:t>
            </a:r>
            <a:r xmlns:a="http://schemas.openxmlformats.org/drawingml/2006/main">
              <a:rPr altLang="ko-KR" lang="ur" sz="3200">
                <a:solidFill>
                  <a:schemeClr val="tx1">
                    <a:lumMod val="65000"/>
                    <a:lumOff val="35000"/>
                  </a:schemeClr>
                </a:solidFill>
              </a:rPr>
              <a:t>۔</a:t>
            </a:r>
            <a:r xmlns:a="http://schemas.openxmlformats.org/drawingml/2006/main">
              <a:rPr altLang="en-US" lang="u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ہمیں آسمان کی سچائی سکھاتا ہے تاکہ ہم یسوع کے شاگردوں کی طرح بڑھ سکیں۔</a:t>
            </a:r>
            <a:r xmlns:a="http://schemas.openxmlformats.org/drawingml/2006/main">
              <a:rPr altLang="en-US" lang="u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کتنے شاگردوں کو رسول کے طور پر چنا (جو بھیجے گئے ہیں)؟؟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دس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گیارہ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بارہ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چودہ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بارہ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ان دنوں میں سے ایک دن یسوع دعا کرنے کے لیے ایک پہاڑی پر گئے اور رات خدا سے دعا کرتے ہوئے گزاری۔</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جب صبح ہوئی تو اُس نے اپنے شاگردوں کو اپنے پاس بلایا اور اُن میں سے بارہ کو چنا، جنہیں اُس نے رسول بھی نامزد کیا:</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6:</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انجیل یسوع نے پہاڑ پر پڑھائی۔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اب جب اُس نے ہجوم کو دیکھا تو پہاڑ پر چڑھ کر بیٹھ گیا۔ اس کے شاگرد اس کے پاس آئے،</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اور وہ انہیں سکھانے لگا کہ</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"مبارک ہیں وہ جو روح کے غریب ہیں، کیونکہ آسمان کی بادشاہی ان کی ہے۔</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یسوع نے پہاڑ پر ہجوم کو سکھایا کہ خدا کی بادشاہی کے لوگوں کے طور پر کیسے رہنا ہے۔</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"مبارک ہیں وہ جو روح کے غریب ہیں، کیونکہ آسمان کی بادشاہی ان کی ہے۔</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جیسا کہ فرشتوں نے کہا، یسوع ایک چرنی میں صحت مند پیدا ہوا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تم نے اپنے دانتوں سے واپسی کرنا سیکھ لیا ہے لیکن میں تم سے کہتا ہوں کہ جو بھی دایاں گال مارے اسے بایاں گال دے دو۔ تب تم خدا کے فرزند بنو گے!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ہوا میں پرندوں کو دیکھو۔ پرندے کھیتی باڑی کا کام نہیں کرتے لیکن اللہ ان سب کو پالتا ہے۔ کیا وہ پرندوں سے زیادہ تمہارا خیال نہیں رکھے گا!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000">
                <a:solidFill>
                  <a:schemeClr val="tx1">
                    <a:lumMod val="65000"/>
                    <a:lumOff val="35000"/>
                  </a:schemeClr>
                </a:solidFill>
              </a:rPr>
              <a:t>لوگ یسوع کی تعلیم سے بہت حیران ہوئے۔ کیونکہ یسوع کو بائبل کے عام اساتذہ کے برعکس اختیار حاصل تھا۔</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ہمیں بتاتا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کہ خدا کے لوگوں کی زندگیاں دنیا کے لوگوں سے مختلف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کیا ہماری زندگیوں میں ان لوگوں سے کوئی فرق ہے جو یسوع کو نہیں مانتے؟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آئیے اپنے آپ پر ایک نظر ڈالیں اور خدا کی بادشاہی کے لائق زندگی گزاریں۔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ہمیں خدا کی بادشاہی کے لوگوں کی طرح زندگی گزارنے کے لیے تبدیل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غریبوں کو کیا ملے گا؟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رقم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کھانا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عزت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مملکت خداداد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مملکت خداداد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اب جب اُس نے ہجوم کو دیکھا تو پہاڑ پر چڑھ کر بیٹھ گیا۔ اس کے شاگرد اس کے پاس آئے،</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اور وہ انہیں سکھانے لگا کہ</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"مبارک ہیں وہ جو روح کے غریب ہیں، کیونکہ آسمان کی بادشاہی ان کی ہے۔</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نے طوفان کو پرسکون کیا۔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وہ اٹھا، ہوا کو ڈانٹا اور لہروں سے کہا، "چپ رہو! پھر ہوا ختم ہو گئی اور یہ بالکل پرسکون ہو گیا۔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اور اُس کے شاگرد گلیل جھیل کو پار کرنے کے لیے ایک ساتھ کشتی پر سوار ہوئے۔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bidi/>
            </a:pPr>
            <a:r xmlns:a="http://schemas.openxmlformats.org/drawingml/2006/main">
              <a:rPr lang="ur" altLang="ko-KR" sz="2500">
                <a:solidFill>
                  <a:schemeClr val="tx1">
                    <a:lumMod val="65000"/>
                    <a:lumOff val="35000"/>
                  </a:schemeClr>
                </a:solidFill>
              </a:rPr>
              <a:t>بیت لحم کے چرواہے خدا کے بیٹے کو دیکھنے آئے جو لوگوں کو بچائے گا۔ "یسوع! خدا کا بیٹا! اس سرزمین پر آنے کا شکریہ!</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جھیل کو عبور کرتے ہوئے اچانک تیز ہوا چلی اور ایک خوفناک لہر آئی۔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شاگردوں نے آخرکار یسوع سے کہا۔ 'استاد، آپ کو پرواہ نہیں اگر ہم ڈوب جائیں!'</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ہوا کو ڈانٹا اور لہروں سے کہا، ”چپ رہو! خاموش رہو!" پھر ہوا ختم ہو گئی اور یہ بالکل پرسکون ہو گیا۔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وہ گھبرا گئے اور ایک دوسرے سے پوچھا، "یہ کون ہے؟ یہاں تک کہ ہوا اور موجیں بھی اس کی اطاعت کرتی ہیں!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صرف خدا ہی سمندر کو حکم دے سکتا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اور ہوا.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یہی وجہ ہے کہ یسوع ہی خدا ہے جو دنیا کو تخلیق کرتا ہے اور حکومت کرتا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جو ہم مانتے ہیں وہ بہت سے خداؤں میں سے ایک نہیں ہے، بلکہ واحد اور تمام طاقتور خالق خدا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اس حقیقت کو یاد کرکے اپنا ایمان بڑھانا چاہیے۔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a:t>
            </a:r>
            <a:r xmlns:a="http://schemas.openxmlformats.org/drawingml/2006/main">
              <a:rPr altLang="en-US" lang="ur" sz="3600">
                <a:solidFill>
                  <a:srgbClr val="0070c0"/>
                </a:solidFill>
              </a:rPr>
              <a:t> </a:t>
            </a:r>
            <a:r xmlns:a="http://schemas.openxmlformats.org/drawingml/2006/main">
              <a:rPr altLang="ko-KR" lang="ur" sz="3600">
                <a:solidFill>
                  <a:srgbClr val="0070c0"/>
                </a:solidFill>
              </a:rPr>
              <a:t>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ان تمام چیزوں کا مالک ہے جو اس دنیا کی ہر چیز کو بناتا اور اس پر حکمرانی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سمندر اور ہوا پر کیا حکم دیا؟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خاموش رہو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بھاگو اور کھیلو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جاگنا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اوپر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کھولیں۔</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آپ کا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آنکھیں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خاموش رہو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وہ اٹھا، ہوا کو ڈانٹا اور لہروں سے کہا، "چپ رہو! پھر ہوا ختم ہو گئی اور یہ بالکل پرسکون ہو گیا۔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میرے کپڑوں کو کس نے چھوا؟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اس نے یسوع کے بارے میں سنا تو وہ بھیڑ میں اس کے پیچھے آئی اور اس کی چادر کو چھوا۔</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28. کیونکہ اس نے سوچا، "اگر میں صرف اس کے کپڑوں کو چھوؤں تو میں شفا پا جاؤں گی۔"</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جو ہر چیز کا مالک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خدا کا بیٹا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جب یسوع اس سرزمین پر آئے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وہ ایک عاجز شخصیت کے ساتھ چرنی میں پیدا ہوا تھا۔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جو یسوع پر یقین رکھتے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خدا کے بچے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ہمیں یسوع کی طرح عاجزی اور پست زندگی گزارنی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بہت سے لوگوں نے یسوع کے بارے میں سنا، اور وہ یسوع کی پیروی کرنے لگے۔</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تب ایک عورت اُس کے پیچھے آئی اور اُس نے شفا پانے کے لیے عیسیٰ کے کپڑوں کو چھوا۔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عورت 12 سال سے خون بہنے کی بیماری میں مبتلا تھی۔ اس نے اسے ٹھیک کرنے کے بہت سے طریقے آزمائے، لیکن یہ ٹھیک نہیں ہوا اور اس نے اپنا سب کچھ خرچ کر 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'میرے کپڑوں کو کس نے چھوا؟' فوراً ہی یسوع نے محسوس کیا کہ اس کی طاقت اس سے نکل گئی ہے۔ وہ آئی اور اس کے قدموں پر گر گئی اور اسے ساری حقیقت بتا دی۔</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یسوع نے اس سے کہا، 'بیٹی، تیرے ایمان نے تجھے شفا دی ہے۔ سکون سے جاؤ۔'</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وہ عورت جو 12 سال سے خون بہہ رہی تھی عیسیٰ کے پاس گئی۔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ایمان کے ساتھ.</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یسوع نے عورت کو شفا دی اور لوگوں کے سامنے اس کے ایمان کی تعریف کی۔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خدا اب بھی ہمارے ایمان کو دیکھتا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جب ہم مشکل چیزوں سے ملتے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آئیے ایمان کے ساتھ اللہ کے پاس آئیں۔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ہمارے دردوں اور مشکلات کو جانتا ہے اور انہیں حل کرتا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12 سال سے بیمار رہنے والی عورت نے یسوع کو کیا چھوا؟</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بال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ہاتھ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فٹ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کپڑے</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کپڑے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اس نے یسوع کے بارے میں سنا تو وہ بھیڑ میں اس کے پیچھے آئی اور اس کی چادر کو چھوا۔</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کیونکہ اُس نے سوچا، "اگر میں صرف اُس کے کپڑوں کو چھوؤں، تو میں ٹھیک ہو جاؤں گی۔"</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63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طلیتہ کوم!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ur" sz="4000">
                <a:solidFill>
                  <a:srgbClr val="FF0000"/>
                </a:solidFill>
              </a:rPr>
              <a:t>آج کا کلام</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ur" sz="3600">
                <a:solidFill>
                  <a:schemeClr val="tx1">
                    <a:lumMod val="65000"/>
                    <a:lumOff val="35000"/>
                  </a:schemeClr>
                </a:solidFill>
              </a:rPr>
              <a:t>آپ بچے کے ساتھ رہیں گے اور ایک بیٹے کو جنم دیں گے، اور آپ کو اس کا نام یسوع رکھنا ہے۔</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bidi/>
            </a:pPr>
            <a:r xmlns:a="http://schemas.openxmlformats.org/drawingml/2006/main">
              <a:rPr altLang="ko-KR" dirty="0" lang="ur" sz="2800">
                <a:solidFill>
                  <a:schemeClr val="tx1">
                    <a:lumMod val="65000"/>
                    <a:lumOff val="35000"/>
                  </a:schemeClr>
                </a:solidFill>
              </a:rPr>
              <a:t>لیوک</a:t>
            </a:r>
            <a:r xmlns:a="http://schemas.openxmlformats.org/drawingml/2006/main">
              <a:rPr altLang="en-US" dirty="0" lang="ur" sz="2800">
                <a:solidFill>
                  <a:schemeClr val="tx1">
                    <a:lumMod val="65000"/>
                    <a:lumOff val="35000"/>
                  </a:schemeClr>
                </a:solidFill>
              </a:rPr>
              <a:t> </a:t>
            </a:r>
            <a:r xmlns:a="http://schemas.openxmlformats.org/drawingml/2006/main">
              <a:rPr altLang="ko-KR" dirty="0" lang="u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عاجزی اور پست حالت میں زمین پر آئے، لیکن وہ ہمارا حقیقی بادشاہ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اس نے اس کا ہاتھ پکڑا اور اس سے کہا، "تلیتھا کوم!" (جس کا مطلب ہے، "چھوٹی لڑکی، میں تم سے کہتا ہوں، اٹھو!")۔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یہودی عبادت گاہ کا حاکم یائرس نام کا ایک آدمی یسوع کے پاس آیا اور کہا۔ "میری بیٹی مر رہی ہے۔ میری مدد کرو."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کے ساتھ گھر کے راستے پر ایک آدمی بھاگا اور بتایا کہ اس کی بیٹی پہلے ہی مر چکی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گھر پہنچ کر، یائرس کی بیٹی مر چکی تھی، اور لوگ رو رہے تھے۔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عیسیٰ اندر گیا اور اُن سے کہا، ”بچہ مرا نہیں بلکہ سو رہا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 اس نے اس کا ہاتھ پکڑا اور اس سے کہا، "تلیتھا کوم!" (جس کا مطلب ہے، "چھوٹی لڑکی، میں تم سے کہتا ہوں، اٹھو!")۔ فوراً لڑکی کھڑی ہوئی اور ادھر ادھر چلنے لگی۔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وہی ہے جو موت پر حکمرانی کرتا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موت لوگوں کے لیے سب سے زیادہ خوفناک چیز ہے، لیکن یسوع نے اسے فتح کر لیا۔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کسی دن جلد یا بدیر مر جائیں گے۔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آپ کو موت سے ڈرنے کی ضرورت نہیں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اس کی وجہ یہ ہے کہ یسوع وہی ہے جو موت پر حکومت کرتا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اور ہم یسوع پر یقین رکھتے ہیں جس نے موت کو فتح کیا۔</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وہی ہے جو زندگی دیتا ہے اور ایک ہی وقت میں زندگی پر حکمرانی کرنے والا۔</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200">
                <a:solidFill>
                  <a:schemeClr val="tx1">
                    <a:lumMod val="65000"/>
                    <a:lumOff val="35000"/>
                  </a:schemeClr>
                </a:solidFill>
              </a:rPr>
              <a:t>کیا کرتا ہے "تلیتھا کوم!" مطلب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bidi/>
            </a:pPr>
            <a:r xmlns:a="http://schemas.openxmlformats.org/drawingml/2006/main">
              <a:rPr altLang="ko-KR" lang="ur" sz="2800">
                <a:solidFill>
                  <a:schemeClr val="tx1">
                    <a:lumMod val="65000"/>
                    <a:lumOff val="35000"/>
                  </a:schemeClr>
                </a:solidFill>
              </a:rPr>
              <a:t>چھوٹی لڑکی، ناشتہ کرو!</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چھوٹی لڑکی، بستر پر جاؤ!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چھوٹی لڑکی، اٹھو!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چھوٹی بچی، گانا گاؤ!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چھوٹی لڑکی، اٹھو!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اس نے اس کا ہاتھ پکڑا اور اس سے کہا، "تلیتھا کوم!" (جس کا مطلب ہے، "چھوٹی لڑکی، میں تم سے کہتا ہوں، اٹھو!")۔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5:</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کوئز</a:t>
            </a:r>
            <a:r xmlns:a="http://schemas.openxmlformats.org/drawingml/2006/main">
              <a:rPr altLang="en-US" lang="u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کہاں پیدا ہوئے؟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ہے</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گھر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محل</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چرنی میں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لگژری ہوٹل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چرنی میں</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64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بیتیسڈا میں ایک بیمار آدمی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تب یسوع نے اُس سے کہا اُٹھ! اپنی چٹائی اُٹھا کر چل۔</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ur" altLang="ko-KR" sz="3600">
                <a:solidFill>
                  <a:schemeClr val="tx1">
                    <a:lumMod val="65000"/>
                    <a:lumOff val="35000"/>
                  </a:schemeClr>
                </a:solidFill>
              </a:rPr>
              <a:t>فوراً آدمی ٹھیک ہو گیا۔ اس نے اپنی چٹائی اٹھائی اور چل دیا۔ جس دن یہ ہوا وہ سبت کا دن تھا۔</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یوحنا 5:</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یروشلم میں بیتیسدا نام کا ایک تالاب تھا۔ بیمار لوگوں کی ایک بڑی تعداد وہاں جمع تھی جو پانی کے چلنے کا انتظار کر رہے تھے۔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کِیُونکہ خُداوند کا ایک فرِشتہ بعض موسموں میں تالاب میں اُترتا اور پانی کو اُگلتا تھا۔ پھر جس نے پہلے پانی کی ہلچل کے بعد قدم رکھا وہ ہر طرح کی بیماری سے تندرست ہو گیا۔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ایک آدمی تھا جو چل نہیں سکتا تھا۔ جب عیسیٰ نے اسے دیکھا اور اس آدمی سے پوچھا جو وہاں اڑتیس سال سے تھا۔ "کیا تم ٹھیک ہونا چاہتے ہو؟"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"جناب، جب پانی ہل جاتا ہے تو تالاب میں میری مدد کرنے والا کوئی نہیں ہوتا۔ براہ مہربانی میری مدد کریں!" تب یسوع نے اُس سے کہا، ”اُٹھ! اپنی چٹائی اٹھاؤ اور چلو۔"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جیسا کہ یسوع نے کہا اس نے اپنی چٹائی اٹھائی اور چل دیا۔ وہ بیمار آدمی جو 38 سال سے بیمار تھا فوراً ٹھیک ہوگیا۔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بیتیسڈا کے تالاب میں بیماروں کے لیے سب سے ضروری چیز تھی۔</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علاج کرنے کے لئے.</a:t>
            </a:r>
            <a:r xmlns:a="http://schemas.openxmlformats.org/drawingml/2006/main">
              <a:rPr lang="ur"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یسوع جانتا ہے کہ ہمیں کیا ضرورت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 سے بہتر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یسوع وہی ہے جو ہمیں دیتا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ہمیں کیا ضرورت ہے.</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تمام بیماریوں کو شفا دیتا ہے اور ہر چیز پر حکومت کرنے کی طاقت رکھتا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بیمار آدمی نے یسوع سے کیا کرنے کو کہا؟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میری بیماری کو ٹھیک کر دے، پلیز!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مجھے بچائیں، براہ کرم!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مجھے کچھ کھانا دو پلیز!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پانی بڑھنے پر پول میں نیچے جانے میں میری مدد کریں، براہ کرم!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پانی بڑھنے پر پول میں نیچے جانے میں میری مدد کریں، براہ کرم!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آج داؤد کے شہر میں آپ کے لیے ایک نجات دہندہ پیدا ہوا ہے۔ وہ مسیح خداوند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پسند</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تب یسوع نے اُس سے کہا اُٹھ! اپنی چٹائی اُٹھا کر چل۔</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ur" altLang="ko-KR" sz="3600">
                <a:solidFill>
                  <a:schemeClr val="tx1">
                    <a:lumMod val="65000"/>
                    <a:lumOff val="35000"/>
                  </a:schemeClr>
                </a:solidFill>
              </a:rPr>
              <a:t>9. فوراً آدمی ٹھیک ہو گیا۔ اس نے اپنی چٹائی اٹھائی اور چل دیا۔ جس دن یہ ہوا وہ سبت کا دن تھا۔</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یوحنا 5:</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65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جس نے 5,000 مردوں کو کھانا کھلایا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پھر یسوع نے روٹیاں لیں، شکر ادا کیا، اور ان لوگوں میں تقسیم کیا جو جتنا وہ چاہتے تھے۔ اس نے مچھلی کے ساتھ بھی ایسا ہی کیا۔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کی تعلیم سننے کے لیے پانچ ہزار سے زیادہ لوگ جمع ہوئے۔</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دوپہر کے کھانے کا وقت تھا۔ سب بھوکے تھے لیکن ان کے پاس کھانے کو کچھ نہیں تھا اور ان کے پاس دو مچھلیاں اور پانچ روٹیاں تھیں۔</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پھر یسوع نے روٹی اور مچھلی لی، شکر ادا کیا، اور ان لوگوں میں تقسیم کیا جو جتنا چاہیں بیٹھے تھے۔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کچھ حیرت انگیز ہوا! 5,000 لوگ بھرنے کے لیے کافی تھے!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اور اُنہوں نے اُن کو جمع کیا اور بارہ ٹوکریاں بھریں جو جو کی پانچ روٹیوں کے ٹکڑوں سے جو کھانے والوں کے پاس رہ گئی تھیں۔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ہمارے لیے 5000 سے زیادہ لوگوں کو بھرنے کا کوئی طریقہ نہیں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پانچ روٹیوں اور دو مچھلیوں کے ساتھ۔</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لیکن یسوع، خدا کے بیٹے، نے ان کے ساتھ معجزے کئے۔</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یہ زیادہ اہم ہے کہ ہم ہمیشہ یسوع کے ساتھ ہیں اس سے کہ ہمارے پاس کچھ بھی ہے یا نہیں ہے۔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ہمیں کثرت سے کھانا دے سکتا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47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کو سالگرہ مبارک ہو۔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کے 5,000 لوگوں کو کھلانے کے بعد کتنا کھانا بچا تھا؟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دس ٹوکریاں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گیارہ ٹوکریاں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بارہ ٹوکریاں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تیرہ ٹوکریاں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بارہ ٹوکریاں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پھر یسوع نے روٹیاں لیں، شکر ادا کیا، اور ان لوگوں میں تقسیم کیا جو جتنا وہ چاہتے تھے۔ اس نے مچھلی کے ساتھ بھی ایسا ہی کیا۔</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66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پانی پر چل رہا ہے۔</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جب وہ تین یا ساڑھے تین میل کا سفر طے کر چکے تو انہوں نے عیسیٰ کو پانی پر چلتے ہوئے کشتی کے قریب آتے دیکھا۔ اور وہ گھبرا گئے۔</a:t>
            </a:r>
            <a:endParaRPr xmlns:a="http://schemas.openxmlformats.org/drawingml/2006/main" lang="en-US" altLang="ko-KR" sz="3600"/>
          </a:p>
          <a:p>
            <a:pPr xmlns:a="http://schemas.openxmlformats.org/drawingml/2006/main" lvl="0">
              <a:defRPr/>
              <a:bidi/>
            </a:pPr>
            <a:r xmlns:a="http://schemas.openxmlformats.org/drawingml/2006/main">
              <a:rPr lang="ur" altLang="ko-KR" sz="3600"/>
              <a:t>لیکن اُس نے اُن سے کہا یہ مَیں ہوں، مت ڈرو۔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یسوع پہاڑ پر اکیلے دعا کر رہے تھے تو اُس کے شاگرد جھیل کے پار کشتی چلا رہے تھے۔</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آخر کار اندھیرا چھا گیا اور ہوا اور پانی مضبوط اور کھردرا ہو گیا۔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"وہاں دیکھو! کوئی پانی پر چل رہا ہے!“ وہ گھبرا گئے۔ ان میں سے ایک نے پکارا، "کوئی پانی پر چل رہا ہے!"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"یہ میں ہوں: ڈرو مت!" یہ یسوع ہے جو پانی پر چل رہا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پر وہ حیران ہوئے۔ انہوں نے یسوع کا کشتی پر استقبال کیا۔ اُنہوں نے سوچا، ’’یسوع کو خدا کا بیٹا ہونا چاہیے!‘‘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پانی پر چلنا ایک چیز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کوئی نہیں کر سکتا.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لیکن یسوع پانی پر چل پڑا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اپنے شاگردوں کو تلاش کرنے کے لیے۔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کیونکہ یسوع ایک خاص آدمی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خدا کا بیٹا.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ہمیں واقعی یقین کرنے کی ضرورت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کہ یسوع خدا کا بیٹا ہے۔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گھر میں آکر انہوں نے بچے کو اس کی ماں مریم کے ساتھ دیکھا اور اسے سجدہ کیا اور سجدہ کیا۔ تب اُنہوں نے اپنے خزانے کھولے اور اُسے سونے اور بخور اور مُر کے تحفے پیش کئے۔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rgbClr val="ff0000"/>
                </a:solidFill>
              </a:rPr>
              <a:t>یسوع کون ہے؟</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ہماری مدد کرنے اور بچانے کے لیے ہمارے پاس آتا ہے چاہے ہمیں کوئی بھی رکاوٹیں کیوں نہ ہوں۔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جھیل کے بیچ میں اپنے شاگردوں کے پاس کیسے آیا؟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پانی پر اڑنا..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تیز کشتی پر سوار ہونا…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تیراکی..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پانی پر چلنا..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پانی پر چلنا..</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جب وہ تین یا ساڑھے تین میل کا سفر طے کر چکے تو انہوں نے عیسیٰ کو پانی پر چلتے ہوئے کشتی کے قریب آتے دیکھا۔ اور وہ گھبرا گئے۔</a:t>
            </a:r>
            <a:endParaRPr xmlns:a="http://schemas.openxmlformats.org/drawingml/2006/main" lang="en-US" altLang="ko-KR" sz="3600"/>
          </a:p>
          <a:p>
            <a:pPr xmlns:a="http://schemas.openxmlformats.org/drawingml/2006/main" lvl="0">
              <a:defRPr/>
              <a:bidi/>
            </a:pPr>
            <a:r xmlns:a="http://schemas.openxmlformats.org/drawingml/2006/main">
              <a:rPr lang="ur" altLang="ko-KR" sz="3600"/>
              <a:t>لیکن اُس نے اُن سے کہا یہ مَیں ہوں، مت ڈرو۔</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جان</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67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پطرس کا مسیح کا اقرار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شمعون پطرس نے جواب دیا، "تم مسیح، زندہ خدا کا بیٹا ہو۔"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میتھیو</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دن، یسوع نے اپنے شاگردوں سے پوچھا، "لوگ کہتے ہیں ابن آدم کون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اُنہوں نے جواب دیا، ''کچھ کہتے ہیں کہ یوحنا بپتسمہ دینے والا۔ دوسرے کہتے ہیں ایلیاہ؛ اور نبیوں میں سے ایک۔"</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تمہارا کیا ہوگا؟" اس نے پوچھا. "تم کہتے ہو میں کون ہوں؟"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شمعون پطرس نے جواب دیا، "تم مسیح، زندہ خدا کا بیٹا ہو۔"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عیسیٰ نے بڑی خوشی سے کہا۔ "آپ اپنے اعتراف کے بارے میں درست ہیں! میں اس چٹان پر اپنا گرجہ گھر بناؤں گا!"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یسوع کی پیدائش ہوئی تو مشرق میں ڈاکٹروں کو ایک ستارہ نمودار ہوا۔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پطرس بالکل جانتا تھا کہ یسوع کون ہے، اور اس نے یسوع کے بارے میں بالکل اقرار کیا۔</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اور یہ سننے کے بعد یسوع نے پطرس کے درست اقرار کے لیے اس کی تعریف کی۔</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ہمارے خیال میں یسوع کون ہے؟</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ہمیں یسوع کو بالکل اسی طرح جاننا چاہیے جیسا کہ بائبل کہتی ہے، اور ہمیں یسوع کے بارے میں بالکل اقرار کرنا چاہیے جیسا کہ بائبل کہتی ہے۔</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rgbClr val="ff0000"/>
                </a:solidFill>
              </a:rPr>
              <a:t>یسوع کون ہے؟</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اپنے کلیسیا کو ایمان کے صحیح اقرار پر بناتا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پطرس نے کہا کہ یسوع کون ہے؟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مسیح، خدا کا بیٹا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طاقتور ایلیاہ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جان بپٹسٹ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یرمیاہ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① </a:t>
            </a:r>
            <a:r xmlns:a="http://schemas.openxmlformats.org/drawingml/2006/main">
              <a:rPr lang="ur" altLang="ko-KR" sz="2800">
                <a:solidFill>
                  <a:srgbClr val="ff0000"/>
                </a:solidFill>
              </a:rPr>
              <a:t>مسیح، خدا کا بیٹا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شمعون پطرس نے جواب دیا، "تم مسیح، زندہ خدا کا بیٹا ہو۔"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میتھیو</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بے وقوف امیر آدمی کی کہانی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"لیکن خدا نے اس سے کہا، 'اے احمق! اسی رات تجھ سے تیری زندگی مانگی جائے گی۔ پھر وہ کون ملے گا جو تو نے اپنے لیے تیار کیا ہے؟'</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نے کہا، "ایک آدمی کی زندگی کا اس کے پاس جو کچھ ہے اس سے کوئی تعلق نہیں ہے۔"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اور یسوع نے ہمیں ایک کہانی سنائی۔</a:t>
            </a:r>
            <a:endParaRPr xmlns:a="http://schemas.openxmlformats.org/drawingml/2006/main" lang="en-US" altLang="ko-KR" sz="3200">
              <a:solidFill>
                <a:schemeClr val="tx1">
                  <a:lumMod val="65000"/>
                  <a:lumOff val="35000"/>
                </a:schemeClr>
              </a:solidFill>
            </a:endParaRPr>
          </a:p>
          <a:p>
            <a:pPr xmlns:a="http://schemas.openxmlformats.org/drawingml/2006/main" lvl="0">
              <a:defRPr/>
              <a:bidi/>
            </a:pPr>
            <a:r xmlns:a="http://schemas.openxmlformats.org/drawingml/2006/main">
              <a:rPr lang="ur" altLang="ko-KR" sz="3200">
                <a:solidFill>
                  <a:schemeClr val="tx1">
                    <a:lumMod val="65000"/>
                    <a:lumOff val="35000"/>
                  </a:schemeClr>
                </a:solidFill>
              </a:rPr>
              <a:t>یہ ایک بے وقوف امیر آدمی کی بات ہے۔</a:t>
            </a:r>
            <a:r xmlns:a="http://schemas.openxmlformats.org/drawingml/2006/main">
              <a:rPr lang="u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امیر آدمی اپنی دولت اور اناج کے لیے ایک بڑا گودام بنا کر خوش تھا۔ "میں نے گودام میں بہت سا کھانا جمع کر لیا ہے، میری جان، اب اپنے آپ سے لطف اندوز ہو!"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پھر خدا نے امیر آدمی سے کہا۔</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"تم احمق ہو! اگر میں آج تمہاری جان لے لوں تو تمہاری ساری دولت کس کی ہوگی؟"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"بادشاہ کی پیدائش کے وقت یہ ستارہ نظر آتا ہے! آئیے ستارے کی پیروی کریں! ڈاکٹروں نے ستارے کی پیروی شروع کر دی۔</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بات ختم کی اور کہا،</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"مال اپنے لیے جمع نہ کرو، بلکہ اللہ کے لیے کرو، ضرورت مندوں کی مدد کرنے کی پوری کوشش کرو۔</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500">
                <a:solidFill>
                  <a:schemeClr val="tx1">
                    <a:lumMod val="65000"/>
                    <a:lumOff val="35000"/>
                  </a:schemeClr>
                </a:solidFill>
              </a:rPr>
              <a:t>آپ کا پیسہ کس کے لیے استعمال ہوتا ہے؟</a:t>
            </a:r>
            <a:endParaRPr xmlns:a="http://schemas.openxmlformats.org/drawingml/2006/main" lang="en-US" altLang="ko-KR" sz="3500">
              <a:solidFill>
                <a:schemeClr val="tx1">
                  <a:lumMod val="65000"/>
                  <a:lumOff val="35000"/>
                </a:schemeClr>
              </a:solidFill>
            </a:endParaRPr>
          </a:p>
          <a:p>
            <a:pPr xmlns:a="http://schemas.openxmlformats.org/drawingml/2006/main" algn="ctr">
              <a:defRPr/>
              <a:bidi/>
            </a:pPr>
            <a:r xmlns:a="http://schemas.openxmlformats.org/drawingml/2006/main">
              <a:rPr lang="ur" altLang="ko-KR" sz="3500">
                <a:solidFill>
                  <a:schemeClr val="tx1">
                    <a:lumMod val="65000"/>
                    <a:lumOff val="35000"/>
                  </a:schemeClr>
                </a:solidFill>
              </a:rPr>
              <a:t>کیا یہ صرف آپ کو مطمئن کرنے کے لیے استعمال کیا جا رہا ہے؟</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ur" altLang="ko-KR" sz="3500">
                <a:solidFill>
                  <a:schemeClr val="tx1">
                    <a:lumMod val="65000"/>
                    <a:lumOff val="35000"/>
                  </a:schemeClr>
                </a:solidFill>
              </a:rPr>
              <a:t>پیسہ استعمال کرنا چاہیے۔</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ur" altLang="ko-KR" sz="3500">
                <a:solidFill>
                  <a:schemeClr val="tx1">
                    <a:lumMod val="65000"/>
                    <a:lumOff val="35000"/>
                  </a:schemeClr>
                </a:solidFill>
              </a:rPr>
              <a:t>خدا کے جلال کے لئے.</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ur" altLang="ko-KR" sz="3500">
                <a:solidFill>
                  <a:schemeClr val="tx1">
                    <a:lumMod val="65000"/>
                    <a:lumOff val="35000"/>
                  </a:schemeClr>
                </a:solidFill>
              </a:rPr>
              <a:t>ہم خدا کی بادشاہی کے لوگ ہیں۔ اس لیے ضروری ہے کہ ہم اپنے پیسے سے ضرورت مندوں کی مدد کریں۔</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عیسیٰ..</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تمام زندگی اور تمام دولت کا مالک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بے وقوف امیر نے اپنی جان کے لیے کیا کیا؟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وہ غریبوں کی مدد کرتا تھا۔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 نے خدا کی عبادت کی۔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اس نے خوشخبری کی منادی کی۔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بہت سا مال جمع کیا۔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اس نے بہت سا مال جمع کیا۔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"لیکن خدا نے اس سے کہا، 'اے احمق! اسی رات تجھ سے تیری زندگی مانگی جائے گی۔ پھر وہ کون ملے گا جو تو نے اپنے لیے تیار کیا ہے؟'</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69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گمشدہ بھیڑوں کی تلاش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میں تم سے کہتا ہوں کہ اسی طرح ایک توبہ کرنے والے گنہگار پر جنت میں ان ننانوے راستبازوں سے زیادہ خوشی ہوگی جنہیں توبہ کرنے کی ضرورت نہیں ہے۔</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ایک دن ایک بھیڑ اپنے دوستوں کی بھیڑوں سے الگ ہو کر اکیلی رہ گئی۔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چرواہے نے بھیڑیں گنیں تو معلوم ہوا کہ سو میں سے ایک غائب ہو گئی ہے!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چرواہا 99 بھیڑیں چھوڑ کر گمشدہ کو ڈھونڈنے نکلا۔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ستارہ بیت المقدس کے اصطبل پر رک گیا۔ بائبل نے پیشن گوئی کی تھی کہ یسوع بیت اللحم میں پیدا ہوئے تھے۔</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اور آخر کار چرواہے کو کھوئی ہوئی بھیڑ مل گئی۔</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چرواہا خوشی سے بھیڑوں کے ساتھ گھر آیا اور ایک بڑی دعوت کی۔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بات ختم کی اور کہا،</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"جس طرح چرواہا کھوئی ہوئی بھیڑ کو ڈھونڈ کر خوش ہوتا ہے،</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خدا ایک گنہگار کی توبہ سے خوش ہوتا ہے۔"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600">
                <a:solidFill>
                  <a:schemeClr val="tx1">
                    <a:lumMod val="65000"/>
                    <a:lumOff val="35000"/>
                  </a:schemeClr>
                </a:solidFill>
              </a:rPr>
              <a:t>چرواہے کو گمشدہ بھیڑ کو تلاش کرنے کے لیے بے شمار قربانیاں دینی پڑیں۔</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یسوع نے ہمیں بچانے کے لیے اپنی جان قربان کی۔</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ur" altLang="ko-KR" sz="3600">
                <a:solidFill>
                  <a:schemeClr val="tx1">
                    <a:lumMod val="65000"/>
                    <a:lumOff val="35000"/>
                  </a:schemeClr>
                </a:solidFill>
              </a:rPr>
              <a:t>ہمیں ایک کھوئی ہوئی بھیڑ کی طرح بچانے کے لیے یسوع کا شکریہ ادا کرنا چاہیے۔</a:t>
            </a:r>
            <a:r xmlns:a="http://schemas.openxmlformats.org/drawingml/2006/main">
              <a:rPr lang="u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a:t>
            </a:r>
            <a:r xmlns:a="http://schemas.openxmlformats.org/drawingml/2006/main">
              <a:rPr lang="ur" altLang="en-US" sz="3600">
                <a:solidFill>
                  <a:srgbClr val="0070c0"/>
                </a:solidFill>
              </a:rPr>
              <a:t> </a:t>
            </a:r>
            <a:r xmlns:a="http://schemas.openxmlformats.org/drawingml/2006/main">
              <a:rPr lang="ur" altLang="ko-KR" sz="3600">
                <a:solidFill>
                  <a:srgbClr val="0070c0"/>
                </a:solidFill>
              </a:rPr>
              <a:t>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گناہ سے ہماری توبہ میں خوش ہوتا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گمشدہ بھیڑ کی تلاش میں چرواہے نے کیا نہیں کیا؟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اس نے کھوئی ہوئی کو تلاش کرنے کے لیے 99 بھیڑیں چھوڑ دیں۔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اسے کھویا ہوا مل کر خوشی ہوئی۔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اس نے ایک نئی بھیڑ خریدی۔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لوگوں کو پارٹی کے لیے بلایا۔</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③ </a:t>
            </a:r>
            <a:r xmlns:a="http://schemas.openxmlformats.org/drawingml/2006/main">
              <a:rPr lang="ur" altLang="ko-KR" sz="2800">
                <a:solidFill>
                  <a:srgbClr val="ff0000"/>
                </a:solidFill>
              </a:rPr>
              <a:t>اس نے ایک نئی بھیڑ خریدی۔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میں تم سے کہتا ہوں کہ اسی طرح ایک توبہ کرنے والے گنہگار پر جنت میں ان ننانوے راستبازوں سے زیادہ خوشی ہوگی جنہیں توبہ کرنے کی ضرورت نہیں ہے۔</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اچھے سامریٹن کی کہانی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"آپ کے خیال میں ان تینوں میں سے کون اس شخص کا پڑوسی تھا جو ڈاکوؤں کے ہتھے چڑھ گیا؟"</a:t>
            </a:r>
            <a:endParaRPr xmlns:a="http://schemas.openxmlformats.org/drawingml/2006/main" lang="en-US" altLang="ko-KR" sz="3600"/>
          </a:p>
          <a:p>
            <a:pPr xmlns:a="http://schemas.openxmlformats.org/drawingml/2006/main" lvl="0">
              <a:defRPr/>
              <a:bidi/>
            </a:pPr>
            <a:r xmlns:a="http://schemas.openxmlformats.org/drawingml/2006/main">
              <a:rPr lang="ur" altLang="ko-KR" sz="3600"/>
              <a:t>قانون کے ماہر نے جواب دیا کہ جس نے اس پر رحم کیا۔ یسوع نے اس سے کہا، "جاؤ اور ایسا ہی کرو۔"</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ایک شخص اکیلا چل رہا تھا تو اس کی ملاقات ڈاکوؤں سے ہوئی۔ اُنہوں نے اُس کے کپڑے اُتار لیے، اُسے مارا پیٹا اور اُسے آدھا مردہ چھوڑ کر چلے گئے۔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پھر راستے میں ایک پادری نے اسے دیکھا، وہ دوسری طرف سے گزرا۔ ایک لاوی نے بھی ایسا ہی کیا۔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بیت اللحم کے اصطبل کے اندر مریم، جوزف اور بچہ عیسیٰ تھے، جو زمین پر بادشاہ کے طور پر آئے تھے۔</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تیسرا، ایک سامری نے اسے دیکھا۔ سامری وہ لوگ تھے جنہیں یہودی پسند نہیں کرتے تھے۔</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لیکن، سامری کو اس پر ترس آیا، اس لیے اس کا علاج کیا اور اس کی اچھی طرح دیکھ بھال کی۔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کہا: "خدا کے لوگوں کو، کسی بھی وقت، ایک اچھا پڑوسی ہونا چاہیے جو ضرورت مندوں کی مدد کرتا ہے۔"</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پادری اور لاوی، سطح پر، خدا کے قریب لگ رہے تھے، لیکن وہ کسی اور سے محبت نہیں کرتے تھے۔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سامری، سطح پر، خدا کے قریب نہیں لگتا تھا، لیکن ایک اچھا پڑوسی تھا جو دوسروں سے محبت کرنے کے لئے تیار تھا.</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ہمیں وہ بھی ہونا چاہئے جو اپنے پڑوسیوں کی ضرورت میں مدد کریں اگر ہم خدا کے قریب ہیں۔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ہم وہ ہیں جو اپنے گناہوں کی وجہ سے مرنے پر مجبور ہیں، جیسے لوٹے گئے ہیں۔</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ur" altLang="ko-KR" sz="3600">
                <a:solidFill>
                  <a:schemeClr val="tx1">
                    <a:lumMod val="65000"/>
                    <a:lumOff val="35000"/>
                  </a:schemeClr>
                </a:solidFill>
              </a:rPr>
              <a:t>لیکن یسوع وہ ہے جس نے ہمیں اس خوفناک صورتحال سے بچایا۔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کاہن اور لاوی نے کیا کیا جب انہوں نے ایک آدمی کو دیکھا جسے لوٹ لیا گیا تھا؟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انہوں نے اس کے لیے دعا کی۔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 کے زخموں کا علاج کیا۔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وہ اسے ہسپتال لے گئے۔</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وہ اس کے پاس سے دوسری طرف سے گزرے۔</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④ </a:t>
            </a:r>
            <a:r xmlns:a="http://schemas.openxmlformats.org/drawingml/2006/main">
              <a:rPr lang="ur" altLang="ko-KR" sz="2800">
                <a:solidFill>
                  <a:srgbClr val="ff0000"/>
                </a:solidFill>
              </a:rPr>
              <a:t>وہ اس کے پاس سے دوسری طرف سے گزرے۔</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t>"آپ کے خیال میں ان تینوں میں سے کون اس شخص کا پڑوسی تھا جو ڈاکوؤں کے ہتھے چڑھ گیا؟"</a:t>
            </a:r>
            <a:endParaRPr xmlns:a="http://schemas.openxmlformats.org/drawingml/2006/main" lang="en-US" altLang="ko-KR" sz="3600"/>
          </a:p>
          <a:p>
            <a:pPr xmlns:a="http://schemas.openxmlformats.org/drawingml/2006/main" lvl="0">
              <a:defRPr/>
              <a:bidi/>
            </a:pPr>
            <a:r xmlns:a="http://schemas.openxmlformats.org/drawingml/2006/main">
              <a:rPr lang="ur" altLang="ko-KR" sz="3600"/>
              <a:t>قانون کے ماہر نے جواب دیا کہ جس نے اس پر رحم کیا۔ یسوع نے اس سے کہا، "جاؤ اور ایسا ہی کرو۔"</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71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مریم اور مارتھا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bidi/>
            </a:pPr>
            <a:r xmlns:a="http://schemas.openxmlformats.org/drawingml/2006/main">
              <a:rPr lang="ur" altLang="ko-KR" sz="4000"/>
              <a:t>لیکن صرف ایک چیز کی ضرورت ہے. مریم نے جو بہتر ہے اسے چنا ہے، اور یہ اس سے چھین نہیں لیا جائے گا۔"</a:t>
            </a:r>
            <a:endParaRPr xmlns:a="http://schemas.openxmlformats.org/drawingml/2006/main" lang="en-US" altLang="ko-KR" sz="4000"/>
          </a:p>
          <a:p>
            <a:pPr xmlns:a="http://schemas.openxmlformats.org/drawingml/2006/main" lvl="0">
              <a:defRPr/>
              <a:bidi/>
            </a:pPr>
            <a:r xmlns:a="http://schemas.openxmlformats.org/drawingml/2006/main">
              <a:rPr lang="ur" altLang="ko-KR" sz="4000"/>
              <a:t>   </a:t>
            </a:r>
            <a:endParaRPr xmlns:a="http://schemas.openxmlformats.org/drawingml/2006/main" lang="en-US" altLang="ko-KR" sz="4000"/>
          </a:p>
          <a:p>
            <a:pPr lvl="0">
              <a:defRPr/>
            </a:pPr>
            <a:endParaRPr lang="en-US" altLang="ko-KR" sz="4000"/>
          </a:p>
          <a:p>
            <a:pPr xmlns:a="http://schemas.openxmlformats.org/drawingml/2006/main" lvl="0">
              <a:defRPr/>
              <a:bidi/>
            </a:pPr>
            <a:r xmlns:a="http://schemas.openxmlformats.org/drawingml/2006/main">
              <a:rPr lang="u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یسوع کو مریم اور مارتھا کے گھر بلایا گیا تھا۔</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مشرق کے ڈاکٹروں نے یسوع کو سونا، بخور اور مرر تحفے کے طور پر تیار کیا تھا۔ "اس سرزمین پر آنے کے لیے یسوع کا شکریہ!"</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جب مارتھا کام میں مصروف تھی، مریم نے بے تابی سے یسوع کی بات سنی۔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"میں یقین نہیں کر سکتی کہ جب میں بہت مصروف ہوں تو مریم مجھے اکیلے کام کرنے دیں،" مارتھا نے سوچا۔</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آخرکار، مارتھا نے یسوع سے شکایت کی۔ "جیسس، پلیز مریم کو جانے دیں۔ میرے پاس اکیلے کرنے کے لیے بہت زیادہ کام ہے۔"</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کہا، "زیادہ مت کرو۔ مریم سننا پسند کرتی ہے، اس لیے وہ سنتی رہے گی۔"</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solidFill>
                  <a:srgbClr val="ff0000"/>
                </a:solidFill>
              </a:rPr>
              <a:t>آج کا سبق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solidFill>
                  <a:schemeClr val="tx1">
                    <a:lumMod val="65000"/>
                    <a:lumOff val="35000"/>
                  </a:schemeClr>
                </a:solidFill>
              </a:rPr>
              <a:t>مارتھا نے سوچا کہ مریم کے لیے یسوع کی بات سننا درست نہیں تھا جب کہ ان کے پاس بہت ساری چیزیں تھیں۔</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لیکن یسوع نے انہیں سکھایا کہ یسوع کو سننا کسی بھی چیز سے زیادہ قیمتی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بائبل کو سننے اور سیکھنے کا وقت ہمارے لیے سب سے قیمتی وقت ہے۔</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ur" altLang="ko-KR" sz="3200">
                <a:solidFill>
                  <a:schemeClr val="tx1">
                    <a:lumMod val="65000"/>
                    <a:lumOff val="35000"/>
                  </a:schemeClr>
                </a:solidFill>
              </a:rPr>
              <a:t>ہمیں بائبل کو سننے اور سیکھنے کے لیے وقت سے محروم نہیں ہونا چاہیے۔</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3200"/>
              <a:t>یسوع کون ہے؟</a:t>
            </a:r>
            <a:r xmlns:a="http://schemas.openxmlformats.org/drawingml/2006/main">
              <a:rPr lang="u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rgbClr val="0070c0"/>
                </a:solidFill>
              </a:rPr>
              <a:t>یسوع ہے..</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3600">
                <a:solidFill>
                  <a:schemeClr val="tx1">
                    <a:lumMod val="65000"/>
                    <a:lumOff val="35000"/>
                  </a:schemeClr>
                </a:solidFill>
              </a:rPr>
              <a:t>یسوع وہ ہے جو خدا کا کلام سننے والوں سے محبت کرتا ہے۔</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کوئز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ur" altLang="ko-KR" sz="3200">
                <a:solidFill>
                  <a:schemeClr val="tx1">
                    <a:lumMod val="65000"/>
                    <a:lumOff val="35000"/>
                  </a:schemeClr>
                </a:solidFill>
              </a:rPr>
              <a:t>مریم نے کیا کیا جب مارتھا بہت کام کر رہی تھی؟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① </a:t>
            </a:r>
            <a:r xmlns:a="http://schemas.openxmlformats.org/drawingml/2006/main">
              <a:rPr lang="ur" altLang="ko-KR" sz="2800">
                <a:solidFill>
                  <a:schemeClr val="tx1">
                    <a:lumMod val="65000"/>
                    <a:lumOff val="35000"/>
                  </a:schemeClr>
                </a:solidFill>
              </a:rPr>
              <a:t>اس نے دعا کی۔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② </a:t>
            </a:r>
            <a:r xmlns:a="http://schemas.openxmlformats.org/drawingml/2006/main">
              <a:rPr lang="ur" altLang="ko-KR" sz="2800">
                <a:solidFill>
                  <a:schemeClr val="tx1">
                    <a:lumMod val="65000"/>
                    <a:lumOff val="35000"/>
                  </a:schemeClr>
                </a:solidFill>
              </a:rPr>
              <a:t>اس نے یسوع کا کلام سنا۔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③ </a:t>
            </a:r>
            <a:r xmlns:a="http://schemas.openxmlformats.org/drawingml/2006/main">
              <a:rPr lang="ur" altLang="ko-KR" sz="2800">
                <a:solidFill>
                  <a:schemeClr val="tx1">
                    <a:lumMod val="65000"/>
                    <a:lumOff val="35000"/>
                  </a:schemeClr>
                </a:solidFill>
              </a:rPr>
              <a:t>وہ سو رہی تھی۔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chemeClr val="tx1">
                    <a:lumMod val="65000"/>
                    <a:lumOff val="35000"/>
                  </a:schemeClr>
                </a:solidFill>
              </a:rPr>
              <a:t>④ </a:t>
            </a:r>
            <a:r xmlns:a="http://schemas.openxmlformats.org/drawingml/2006/main">
              <a:rPr lang="ur" altLang="ko-KR" sz="2800">
                <a:solidFill>
                  <a:schemeClr val="tx1">
                    <a:lumMod val="65000"/>
                    <a:lumOff val="35000"/>
                  </a:schemeClr>
                </a:solidFill>
              </a:rPr>
              <a:t>اس نے مارتھا کی سخت مدد کی۔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ur" altLang="en-US" sz="2800">
                <a:solidFill>
                  <a:srgbClr val="ff0000"/>
                </a:solidFill>
              </a:rPr>
              <a:t>② </a:t>
            </a:r>
            <a:r xmlns:a="http://schemas.openxmlformats.org/drawingml/2006/main">
              <a:rPr lang="ur" altLang="ko-KR" sz="2800">
                <a:solidFill>
                  <a:srgbClr val="ff0000"/>
                </a:solidFill>
              </a:rPr>
              <a:t>اس نے یسوع کا کلام سنا۔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000"/>
              <a:t>آج کا کلام</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bidi/>
            </a:pPr>
            <a:r xmlns:a="http://schemas.openxmlformats.org/drawingml/2006/main">
              <a:rPr lang="ur" altLang="ko-KR" sz="4000"/>
              <a:t>لیکن صرف ایک چیز کی ضرورت ہے. مریم نے جو بہتر ہے اسے چنا ہے، اور یہ اس سے چھین نہیں لیا جائے گا۔"</a:t>
            </a:r>
            <a:endParaRPr xmlns:a="http://schemas.openxmlformats.org/drawingml/2006/main" lang="en-US" altLang="ko-KR" sz="4000"/>
          </a:p>
          <a:p>
            <a:pPr xmlns:a="http://schemas.openxmlformats.org/drawingml/2006/main" lvl="0">
              <a:defRPr/>
              <a:bidi/>
            </a:pPr>
            <a:r xmlns:a="http://schemas.openxmlformats.org/drawingml/2006/main">
              <a:rPr lang="ur" altLang="ko-KR" sz="4000"/>
              <a:t>   </a:t>
            </a:r>
            <a:endParaRPr xmlns:a="http://schemas.openxmlformats.org/drawingml/2006/main" lang="en-US" altLang="ko-KR" sz="4000"/>
          </a:p>
          <a:p>
            <a:pPr lvl="0">
              <a:defRPr/>
            </a:pPr>
            <a:endParaRPr lang="en-US" altLang="ko-KR" sz="4000"/>
          </a:p>
          <a:p>
            <a:pPr xmlns:a="http://schemas.openxmlformats.org/drawingml/2006/main" lvl="0">
              <a:defRPr/>
              <a:bidi/>
            </a:pPr>
            <a:r xmlns:a="http://schemas.openxmlformats.org/drawingml/2006/main">
              <a:rPr lang="u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ur" altLang="ko-KR" sz="2800">
                <a:solidFill>
                  <a:schemeClr val="tx1">
                    <a:lumMod val="65000"/>
                    <a:lumOff val="35000"/>
                  </a:schemeClr>
                </a:solidFill>
              </a:rPr>
              <a:t>لیوک</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10:</a:t>
            </a:r>
            <a:r xmlns:a="http://schemas.openxmlformats.org/drawingml/2006/main">
              <a:rPr lang="ur" altLang="en-US" sz="2800">
                <a:solidFill>
                  <a:schemeClr val="tx1">
                    <a:lumMod val="65000"/>
                    <a:lumOff val="35000"/>
                  </a:schemeClr>
                </a:solidFill>
              </a:rPr>
              <a:t> </a:t>
            </a:r>
            <a:r xmlns:a="http://schemas.openxmlformats.org/drawingml/2006/main">
              <a:rPr lang="u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ur" altLang="ko-KR" sz="2500" dirty="0">
                <a:solidFill>
                  <a:schemeClr val="tx1">
                    <a:lumMod val="65000"/>
                    <a:lumOff val="35000"/>
                  </a:schemeClr>
                </a:solidFill>
              </a:rPr>
              <a:t>اسرائیل کے گلیل میں مریم نام کی ایک کنواری رہتی تھی۔ اس کی منگنی جوزف نامی نوجوان سے ہوئی تھی۔</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ڈاکٹر یسوع بادشاہ کی عبادت کرنے آئے تھے، یہاں تک کہ اسرائیل سے بہت دور۔</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لوگوں کا حقیقی بادشاہ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ساری دنیا میں.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میرا بادشاہ بھی ہے۔</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یسوع کی عبادت اور پیروی کی زندگی گزارنی چاہیے، جو ہمیشہ بادشاہ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ہماری عبادت کے لائق ہے۔</a:t>
            </a:r>
            <a:r xmlns:a="http://schemas.openxmlformats.org/drawingml/2006/main">
              <a:rPr altLang="en-US" lang="u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کو سالگرہ کے تحفے کے طور پر کون سا نہیں ملا؟</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سونا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بخور</a:t>
            </a:r>
            <a:r xmlns:a="http://schemas.openxmlformats.org/drawingml/2006/main">
              <a:rPr altLang="en-US" lang="u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مرر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کمپیوٹر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کمپیوٹر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گھر میں آکر انہوں نے بچے کو اس کی ماں مریم کے ساتھ دیکھا اور اسے سجدہ کیا اور سجدہ کیا۔ تب اُنہوں نے اپنے خزانے کھولے اور اُسے سونے اور بخور اور مُر کے تحفے پیش کئے۔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نہیں.</a:t>
            </a:r>
            <a:r xmlns:a="http://schemas.openxmlformats.org/drawingml/2006/main">
              <a:rPr lang="ur" altLang="en-US" b="1">
                <a:solidFill>
                  <a:schemeClr val="tx1">
                    <a:lumMod val="50000"/>
                    <a:lumOff val="50000"/>
                  </a:schemeClr>
                </a:solidFill>
              </a:rPr>
              <a:t> </a:t>
            </a:r>
            <a:r xmlns:a="http://schemas.openxmlformats.org/drawingml/2006/main">
              <a:rPr lang="ur" altLang="ko-KR" b="1">
                <a:solidFill>
                  <a:schemeClr val="tx1">
                    <a:lumMod val="50000"/>
                    <a:lumOff val="50000"/>
                  </a:schemeClr>
                </a:solidFill>
              </a:rPr>
              <a:t>48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بچہ عیسیٰ مصر فرار ہو گیا۔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وہ چلے گئے تو رب کا ایک فرشتہ یوسف کو خواب میں ظاہر ہوا۔ اُس نے کہا، "اُٹھو، بچے اور اُس کی ماں کو لے کر مصر کو بھاگ جاؤ۔ جب تک میں تمہیں نہ بتاؤں، وہاں ٹھہرو، کیونکہ ہیرودیس بچے کو مارنے کے لیے ڈھونڈ رہا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اسرائیل کے بادشاہ ہیرودیس نے مجوسیوں کے ذریعے عیسیٰ علیہ السلام کی پیدائش کی خبر سن کر عیسیٰ کو قتل کرنے کا منصوبہ بنایا۔</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تاہم، خدا، جو ہیرودیس کی تمام سازش کو جانتا تھا، نے خواب میں کہا کہ مجوسی ہیرودیس سے دور چلے جائیں۔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کے علاوہ، مریم کے شوہر یوسف نے ایک فرشتے کو خواب میں یہ کہتے ہوئے سنا: "مصر کو فرار ہو جاؤ۔ ہیرودیس یسوع کو قتل کرنے جا رہا ہے۔</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یہ سن کر یوسف مریم اور بچے یسوع کو لے کر ہیرودیس سے مصر بھاگ گیا۔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ur" sz="2800">
                <a:solidFill>
                  <a:schemeClr val="tx1">
                    <a:lumMod val="65000"/>
                    <a:lumOff val="35000"/>
                  </a:schemeClr>
                </a:solidFill>
              </a:rPr>
              <a:t>ایک دن ایک فرشتہ مریم پر ظاہر ہوا۔ "سلام، آپ جو بہت زیادہ پسندیدہ ہیں! رب تمہارے ساتھ ہے۔‘‘</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دریں اثنا، ہیرودیس، جو جانتا تھا کہ اسے مجوسیوں نے دھوکہ دیا ہے، اس نے بیت لحم کے تمام بچوں کو قتل کرنے کا خوفناک حکم دیا۔ یسوع کو ہیرودیس کی موت تک مصر میں رہنا پڑا۔</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چرواہوں اور مجوسیوں نے پہچان لیا کہ یسوع کون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تاہم، بادشاہ ہیرودیس نے یسوع کو نہیں پہچانا۔ مزید یہ کہ، اپنے لالچ کی وجہ سے، اس نے یسوع کو مارنے کی کوشش کرنے کے لیے ظالمانہ گناہ کیے تھے۔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دنیا میں بہت سے لوگ ہیں جو یسوع کے بارے میں سننے سے انکار کرتے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یہ بہت سنگین گناہ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وہ ہے جو انسان کی طاقت سے روکنے کی ہمت نہیں کر سکتا۔</a:t>
            </a:r>
            <a:r xmlns:a="http://schemas.openxmlformats.org/drawingml/2006/main">
              <a:rPr altLang="en-US" lang="u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ہیرودیس سے کہاں بچ گیا؟</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مصر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امریکہ</a:t>
            </a:r>
            <a:r xmlns:a="http://schemas.openxmlformats.org/drawingml/2006/main">
              <a:rPr altLang="en-US" lang="u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کوریا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اسرائیل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مصر</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وہ چلے گئے تو رب کا ایک فرشتہ یوسف کو خواب میں ظاہر ہوا۔ اُس نے کہا، "اُٹھو، بچے اور اُس کی ماں کو لے کر مصر کو بھاگ جاؤ۔ جب تک میں تمہیں نہ بتاؤں، وہاں ٹھہرو، کیونکہ ہیرودیس بچے کو مارنے کے لیے ڈھونڈ رہا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49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ہیکل میں لڑکا یسوع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"آپ مجھے کیوں ڈھونڈ رہے تھے؟" اس نے پوچھا. "کیا تم نہیں جانتے تھے کہ مجھے اپنے باپ کے گھر میں ہونا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فسح کے موقع پر، جب یسوع 12 سال کے تھے، تو وہ اپنے والدین کے ساتھ یروشلم کے ہیکل میں آئے۔</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یروشلم میں ہیکل سے گھر کے راستے پر، جوزف اور مریم یسوع کو تلاش کرنے سے قاصر تھے۔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یوسف اور مریم عیسیٰ کو ڈھونڈنے کے لیے یروشلم میں ہیکل میں واپس گئے۔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ur" altLang="ko-KR" sz="2800" dirty="0">
                <a:solidFill>
                  <a:schemeClr val="tx1">
                    <a:lumMod val="65000"/>
                    <a:lumOff val="35000"/>
                  </a:schemeClr>
                </a:solidFill>
              </a:rPr>
              <a:t>"مریم تم ایک بیٹے کو جنم دو گی اور تم اس کا نام یسوع رکھو گے۔" وہ اس خبر سے ڈر گئی تھی۔</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’’کیا تم نہیں جانتے تھے کہ میں اپنے باپ کے گھر میں ہوں؟‘‘ یسوع ہیکل میں بائبل کے اساتذہ سے بحث کر رہے تھے، وہ سب یسوع کی حکمت سے حیران تھے۔</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تب سے، لڑکا یسوع خدا اور لوگوں کے ساتھ زیادہ پیار کرنے لگا ہے جیسے جیسے اس کی حکمت اور قد بڑھتا ہے۔</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لڑکا یسوع چھوٹی عمر سے ہی جانتا تھا کہ وہ خدا کا بیٹا ہے۔ اور مخلصی کے ساتھ ایک نجات دہندہ کے طور پر زندگی کے لیے تیار ہے۔</a:t>
            </a:r>
            <a:r xmlns:a="http://schemas.openxmlformats.org/drawingml/2006/main">
              <a:rPr altLang="en-US" lang="u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جوان ہونے کے باوجود</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واضح طور پر یاد رکھنا چاہیے کہ ہم خدا کے بچے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لہذا ہمیں خدا اور لوگوں کو دکھانے کی ضرورت ہے کہ ہم خدا کے فرزندوں کے طور پر رہ رہے ہیں۔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خدا کا بیٹا ہے، لیکن اس نے جسمانی والدین کی فروتنی اور فرمانبرداری کی مثال قائم کی۔</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کہاں کھو گیا تھا؟</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میں</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دی</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بیت الخلاء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محل میں</a:t>
            </a:r>
            <a:r xmlns:a="http://schemas.openxmlformats.org/drawingml/2006/main">
              <a:rPr altLang="en-US" lang="u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میں</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دی</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مندر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گھر میں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مندر میں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"آپ مجھے کیوں ڈھونڈ رہے تھے؟" اس نے پوچھا. "کیا تم نہیں جانتے تھے کہ مجھے اپنے باپ کے گھر میں ہونا ہے؟"</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لیوک</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50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کا بپتسمہ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"ریگستان میں پکارنے والے کی آواز، 'رب کے لیے راستہ تیار کرو، اس کے لیے سیدھے راستے بناؤ۔' "</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4. اور یوں یوحنا آیا، صحرائی علاقے میں بپتسمہ دینے اور گناہوں کی معافی کے لیے توبہ کے بپتسمہ کی منادی کرنے لگا۔</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عیسیٰ علیہ السلام تیس سال کے تھے تو صحرا میں ایک عجیب آدمی نمودار ہوا جو اونٹوں کے کپڑے پہنے اور ٹڈیاں اور جنگلی شہد کھا رہا تھا۔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کا نام یوحنا بپٹسٹ تھا۔ اس نے لوگوں کو توبہ کرنے اور بپتسمہ لینے کی دعوت دی کیونکہ نجات دہندہ آئے گا۔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ur" altLang="ko-KR" sz="2800" dirty="0">
                <a:solidFill>
                  <a:schemeClr val="tx1">
                    <a:lumMod val="65000"/>
                    <a:lumOff val="35000"/>
                  </a:schemeClr>
                </a:solidFill>
              </a:rPr>
              <a:t>لیکن، اس نے خدا کے پیغام کی اطاعت کی۔ "میں رب کا بندہ ہوں۔ جیسا کہ تم نے کہا ہے ویسا ہی میرے ساتھ ہو۔"</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یہاں کسی ایسے شخص کو تیار کرنے کے لیے ہوں جو میرے بعد آئے گا!'</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یوحنا بپتسمہ دینے والا یسوع کا راستہ تیار کر رہا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بھی یوحنا بپتسمہ دینے والے سے بپتسمہ لینے آیا تھا۔</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"دیکھو! خُدا کا برّہ، جو دنیا کے گناہ اُٹھا لے جاتا ہے!” یوحنا بپتسمہ دینے والے نے یسوع کو بلند آواز میں متعارف کرایا۔</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یسوع نے یوحنا سے بپتسمہ لیا، تو آسمان سے ایک آواز آئی جس میں روح القدس کبوتر کی طرح اُس پر اُترا: ”تم میرا بیٹا ہو، جس سے میں پیار کرتا ہوں۔ میں آپ سے بہت خوش ہوں۔"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یوحنا بپتسمہ دینے والے نے خود کو بلند نہیں کیا۔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اس نے اپنی زندگی یسوع کو مکمل طور پر متعارف کرانے کے لیے وقف کر دی۔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میں کس کے لیے جی رہا ہوں؟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یوحنا بپتسمہ دینے والے کی طرح، ہمیں ایسی زندگی گزارنی چاہیے جو مجھے فخر کرنے اور سربلند کرنے کی بجائے یسوع کو سربلند اور متعارف کراتی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خدا کا اکلوتا بیٹا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جب یسوع نے بپتسمہ لیا تو آسمان سے کیا نازل ہوا؟</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کوا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روح القدس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شترمرغ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چڑیا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② </a:t>
            </a:r>
            <a:r xmlns:a="http://schemas.openxmlformats.org/drawingml/2006/main">
              <a:rPr altLang="ko-KR" lang="ur" sz="2800">
                <a:solidFill>
                  <a:srgbClr val="ff0000"/>
                </a:solidFill>
              </a:rPr>
              <a:t>روح القدس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"ریگستان میں پکارنے والے کی آواز، 'رب کے لیے راستہ تیار کرو، اس کے لیے سیدھے راستے بناؤ۔' "</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ur" sz="3600">
                <a:solidFill>
                  <a:schemeClr val="tx1">
                    <a:lumMod val="65000"/>
                    <a:lumOff val="35000"/>
                  </a:schemeClr>
                </a:solidFill>
              </a:rPr>
              <a:t>4. اور یوں یوحنا آیا، صحرائی علاقے میں بپتسمہ دینے اور گناہوں کی معافی کے لیے توبہ کے بپتسمہ کی منادی کرنے لگا۔</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نشان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1:</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51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یسوع کو شیطان نے آزمایا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اُس سے کہا، "شیطان مجھ سے دُور ہو، کیونکہ لکھا ہے: 'رب اپنے خدا کی عبادت کر اور صرف اُسی کی عبادت کر۔'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جب یسوع نے چالیس دن روزہ رکھا اور دعا کی تو شیطان نمودار ہوا اور یسوع کو آزمایا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ur" altLang="ko-KR" sz="2500" dirty="0">
                <a:solidFill>
                  <a:schemeClr val="tx1">
                    <a:lumMod val="65000"/>
                    <a:lumOff val="35000"/>
                  </a:schemeClr>
                </a:solidFill>
              </a:rPr>
              <a:t>چنانچہ وہ کنواری ہونے کے باوجود حاملہ ہو گئی۔ اس بچے کا نام عیسیٰ ہے۔ وہ خدا کا بیٹا ہے جو مستقبل میں تمام لوگوں کو ان کے گناہوں سے بچائے گا۔</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"کیا تم بھوکے ہو؟ اس پتھر سے چاولوں کا کیک بنا کر کھاؤ!" شیطان نے پہلا امتحان کیا۔ لیکن یسوع نے خدا کے کلام سے امتحان کو شکست دی۔</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"تو پھر یہاں سے چھلانگ لگاؤ! اگر تم خدا کے بیٹے ہو تو نہیں مرو گے۔‘‘ شیطان نے دوسری بار ہیکل کی چوٹی پر یسوع کا امتحان لیا۔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وقت، وہ یسوع کو ایک بہت اونچے پہاڑ پر لے گیا اور یسوع کو دنیا کی تمام بادشاہی دکھا کر کہا، "اگر تم مجھے سجدہ کرو گے تو میں تمہیں یہ سب کچھ دوں گا۔" لیکن یسوع نے خدا کے کلام کے ساتھ تیسرے امتحان کو رد کر دیا۔</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آخرکار، یسوع نے شیطان کی تمام آزمائشوں کو شکست دی۔ خدا یسوع سے خوش تھا جس نے تمام آزمائشوں پر قابو پالیا تھا۔</a:t>
            </a:r>
            <a:r xmlns:a="http://schemas.openxmlformats.org/drawingml/2006/main">
              <a:rPr lang="u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یسوع خدا کا بیٹا تھا۔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ہماری طرح اسے شیطان نے آزمایا۔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لیکن خدا کے کلام کے ساتھ، یسوع نے شیطان کی آزمائش پر قابو پالیا۔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شیطان اب بھی ہمیں آزماتا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تاہم، یسوع کی طرح، ہم خدا کے کلام سے شیطان کے فتنے پر قابو پا سکتے ہیں۔</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rgbClr val="ff0000"/>
                </a:solidFill>
              </a:rPr>
              <a:t>یسوع کون ہے؟</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عیسیٰ..</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ان آزمائشوں پر قابو پانے کے لیے ہمارا مددگار ہے جن کا ہم سامنا کرتے ہیں۔ اور وہ وہی ہے جو ان تمام چیلنجوں کو سمجھتا ہے جن کا ہم سامنا کرتے ہیں اور ان پر قابو پانے میں ہماری مدد کرتے ہیں۔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شیطان نے یسوع کو کتنے امتحان دیے؟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ایک</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دو</a:t>
            </a:r>
            <a:r xmlns:a="http://schemas.openxmlformats.org/drawingml/2006/main">
              <a:rPr altLang="en-US" lang="u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تین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چار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③ </a:t>
            </a:r>
            <a:r xmlns:a="http://schemas.openxmlformats.org/drawingml/2006/main">
              <a:rPr altLang="ko-KR" lang="ur" sz="2800">
                <a:solidFill>
                  <a:srgbClr val="ff0000"/>
                </a:solidFill>
              </a:rPr>
              <a:t>تین</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اُس سے کہا، "شیطان مجھ سے دُور ہو، کیونکہ لکھا ہے: 'رب اپنے خدا کی عبادت کر اور صرف اُسی کی عبادت کر۔'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میتھیو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52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پانی</a:t>
            </a:r>
            <a:r xmlns:a="http://schemas.openxmlformats.org/drawingml/2006/main">
              <a:rPr lang="ur" altLang="en-US" sz="4400"/>
              <a:t> </a:t>
            </a:r>
            <a:r xmlns:a="http://schemas.openxmlformats.org/drawingml/2006/main">
              <a:rPr lang="ur" altLang="ko-KR" sz="4400"/>
              <a:t>شراب میں بدل گیا۔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یہ، اپنے معجزاتی نشانوں میں سے پہلا، یسوع نے گلیل کے قانا میں دکھایا۔ اس طرح اس نے اپنا جلال ظاہر کیا، اور اس کے شاگردوں نے اس پر ایمان لایا۔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مریم شادی شدہ نہ ہونے کے باوجود بیٹا پیدا کرنے سے ڈرتی تھی۔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تاہم، اس نے ایمان کے ساتھ خدا کے کلام کو قبول کیا اور اس پر عمل کیا۔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جب ہم خدا کے کلام پر ایمان لاتے اور مانتے ہیں تو ہم خوف زدہ ہو سکتے ہیں۔ لیکن مریم کے اقرار کی طرح، ہمیں اقرار کرنا چاہیے کہ "مجھ سے ایسا ہو جیسا تم نے کہا ہے۔"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گلیل کے شہر قانا میں ایک شادی ہوئی۔ یسوع اور ان کے شاگردوں کو بھی شادی میں مدعو کیا گیا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لیکن ایک مسئلہ تھا۔ شراب ختم ہو چکی تھی۔ شراب کے بغیر، آپ ایک دعوت نہیں کر سکتے ہیں.</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یسوع نے گھر کے نوکروں کو برتن میں پانی ڈالنے کو کہا۔ نوکروں نے جو مانگا وہ کیا۔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 کے بعد برتن میں پانی ذائقہ کے لیے لیا گیا۔ برتن میں پانی بہت لذیذ شراب میں تبدیل ہو گیا تھا۔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مہمانوں نے شراب کا مزہ چکھا اور حیران رہ گئے۔ انہیں پہلی بار کے مقابلے میں زیادہ لذیذ شراب پیش کی گئی، اور یسوع کے معجزے کی بدولت یہ دعوت زیادہ دلچسپ ہو سکتی ہے۔</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سبق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حضرت عیسیٰ علیہ السلام کے زمانے میں شراب</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دعوت میں بالکل ناگزیر تھا.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نے پانی کو شراب بنایا اور عید کے لیے ضروری چیزیں فراہم کیں۔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ہمارے لیے، یسوع ایک ناگزیر ہے۔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ایک دعوت میں شراب کی طرح.</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ہمیں یسوع کے فضل کو یاد رکھنا چاہیے جس نے خود کو ہمارے حوالے کر دیا۔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a:t>
            </a:r>
            <a:r xmlns:a="http://schemas.openxmlformats.org/drawingml/2006/main">
              <a:rPr altLang="en-US" lang="u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ڈبلیو ایچ او</a:t>
            </a:r>
            <a:r xmlns:a="http://schemas.openxmlformats.org/drawingml/2006/main">
              <a:rPr altLang="en-US" lang="ur" sz="3200"/>
              <a:t> </a:t>
            </a:r>
            <a:r xmlns:a="http://schemas.openxmlformats.org/drawingml/2006/main">
              <a:rPr altLang="ko-KR" lang="ur" sz="3200"/>
              <a:t>ہے</a:t>
            </a:r>
            <a:r xmlns:a="http://schemas.openxmlformats.org/drawingml/2006/main">
              <a:rPr altLang="en-US" lang="ur" sz="3200"/>
              <a:t> </a:t>
            </a:r>
            <a:r xmlns:a="http://schemas.openxmlformats.org/drawingml/2006/main">
              <a:rPr altLang="ko-KR" lang="ur" sz="3200"/>
              <a:t>یسوع؟</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ہماری خوشی ہے، عید کی شراب کی طرح۔</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پانی کو کس چیز میں تبدیل کیا؟</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دودھ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سنتری کا رس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روٹی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شراب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④ </a:t>
            </a:r>
            <a:r xmlns:a="http://schemas.openxmlformats.org/drawingml/2006/main">
              <a:rPr altLang="ko-KR" lang="ur" sz="2800">
                <a:solidFill>
                  <a:srgbClr val="ff0000"/>
                </a:solidFill>
              </a:rPr>
              <a:t>شراب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یہ، اپنے معجزاتی نشانوں میں سے پہلا، یسوع نے گلیل کے قانا میں دکھایا۔ اس طرح اس نے اپنا جلال ظاہر کیا، اور اس کے شاگردوں نے اس پر ایمان لایا۔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ur" altLang="ko-KR" b="1">
                <a:solidFill>
                  <a:schemeClr val="tx1">
                    <a:lumMod val="50000"/>
                    <a:lumOff val="50000"/>
                  </a:schemeClr>
                </a:solidFill>
              </a:rPr>
              <a:t>نمبر 53 خدا کا کلام</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ur" altLang="ko-KR" sz="4400"/>
              <a:t>نیکدیمس رات کو یسوع کے پاس آیا۔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ur" sz="3200">
                <a:solidFill>
                  <a:srgbClr val="FF0000"/>
                </a:solidFill>
              </a:rPr>
              <a:t>یسوع کون ہے؟</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ur" sz="3600">
                <a:solidFill>
                  <a:srgbClr val="0070C0"/>
                </a:solidFill>
              </a:rPr>
              <a:t>یسوع ہے..</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ur" sz="3600">
                <a:solidFill>
                  <a:schemeClr val="tx1">
                    <a:lumMod val="65000"/>
                    <a:lumOff val="35000"/>
                  </a:schemeClr>
                </a:solidFill>
              </a:rPr>
              <a:t>یسوع ہمارے نجات دہندہ کے طور پر زمین پر آیا۔</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جواب دیا، "میں تم سے سچ کہتا ہوں، کوئی بھی خدا کی بادشاہی میں داخل نہیں ہو سکتا جب تک کہ وہ پانی اور روح سے پیدا نہ ہو۔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bidi/>
            </a:pPr>
            <a:r xmlns:a="http://schemas.openxmlformats.org/drawingml/2006/main">
              <a:rPr altLang="ko-KR" lang="ur" sz="2800">
                <a:solidFill>
                  <a:schemeClr val="tx1">
                    <a:lumMod val="65000"/>
                    <a:lumOff val="35000"/>
                  </a:schemeClr>
                </a:solidFill>
              </a:rPr>
              <a:t>نیکدیمس نام کا ایک آدمی تھا جو اسرائیل کا استاد تھا۔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وہ</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آیا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کو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یسوع</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کو</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پوچھنا</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پر</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رات.</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"میں خدا کی بادشاہی میں کیسے داخل ہو سکتا ہوں؟"</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ur" altLang="ko-KR" sz="2800">
                <a:solidFill>
                  <a:schemeClr val="tx1">
                    <a:lumMod val="65000"/>
                    <a:lumOff val="35000"/>
                  </a:schemeClr>
                </a:solidFill>
              </a:rPr>
              <a:t>"اگر آپ دوبارہ پیدا نہیں ہوئے تو آپ خدا کی بادشاہی میں داخل نہیں ہو سکتے۔" عیسیٰ نے جواب دیا۔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اسے سمجھ نہیں آرہی تھی کہ اسے دوبارہ جنم لینا ہے۔ "کیا میں اپنی ماں کے پیٹ میں واپس جاؤں اور دوبارہ باہر آؤں؟"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bidi/>
            </a:pPr>
            <a:r xmlns:a="http://schemas.openxmlformats.org/drawingml/2006/main">
              <a:rPr lang="ur" altLang="ko-KR" sz="2600">
                <a:solidFill>
                  <a:schemeClr val="tx1">
                    <a:lumMod val="65000"/>
                    <a:lumOff val="35000"/>
                  </a:schemeClr>
                </a:solidFill>
              </a:rPr>
              <a:t>"روح کو، جسم کو نہیں، دوبارہ پیدا ہونا چاہیے۔ "انسان پانی اور روح القدس کے ساتھ دوبارہ پیدا ہو سکتا ہے۔" عیسیٰ نے جواب دیا۔</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bidi/>
            </a:pPr>
            <a:r xmlns:a="http://schemas.openxmlformats.org/drawingml/2006/main">
              <a:rPr lang="ur" altLang="ko-KR" sz="2800">
                <a:solidFill>
                  <a:schemeClr val="tx1">
                    <a:lumMod val="65000"/>
                    <a:lumOff val="35000"/>
                  </a:schemeClr>
                </a:solidFill>
              </a:rPr>
              <a:t>’’تمہیں مجھ پر یقین کرنا چاہیے اور نجات پانا چاہیے۔‘‘ یسوع نے نیکدیمس کو دوبارہ پیدا ہونے کا راز بتایا۔</a:t>
            </a:r>
            <a:r xmlns:a="http://schemas.openxmlformats.org/drawingml/2006/main">
              <a:rPr lang="u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a:t>
            </a:r>
            <a:r xmlns:a="http://schemas.openxmlformats.org/drawingml/2006/main">
              <a:rPr altLang="en-US" lang="ur" sz="4000">
                <a:solidFill>
                  <a:srgbClr val="ff0000"/>
                </a:solidFill>
              </a:rPr>
              <a:t> </a:t>
            </a:r>
            <a:r xmlns:a="http://schemas.openxmlformats.org/drawingml/2006/main">
              <a:rPr altLang="ko-KR" lang="ur" sz="4000">
                <a:solidFill>
                  <a:srgbClr val="ff0000"/>
                </a:solidFill>
              </a:rPr>
              <a:t>سبق</a:t>
            </a:r>
            <a:r xmlns:a="http://schemas.openxmlformats.org/drawingml/2006/main">
              <a:rPr altLang="en-US" lang="u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solidFill>
                  <a:schemeClr val="tx1">
                    <a:lumMod val="65000"/>
                    <a:lumOff val="35000"/>
                  </a:schemeClr>
                </a:solidFill>
              </a:rPr>
              <a:t>اگر آپ یسوع پر یقین رکھتے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آپ کی روح دوبارہ پیدا ہوگی۔</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یسوع پر ایمان لانے والے نئے سرے سے پیدا ہوتے ہیں اور آپ بن جائیں گے۔</a:t>
            </a:r>
            <a:r xmlns:a="http://schemas.openxmlformats.org/drawingml/2006/main">
              <a:rPr altLang="en-US" lang="ur" sz="3200">
                <a:solidFill>
                  <a:schemeClr val="tx1">
                    <a:lumMod val="65000"/>
                    <a:lumOff val="35000"/>
                  </a:schemeClr>
                </a:solidFill>
              </a:rPr>
              <a:t> </a:t>
            </a:r>
            <a:r xmlns:a="http://schemas.openxmlformats.org/drawingml/2006/main">
              <a:rPr altLang="ko-KR" lang="ur" sz="3200">
                <a:solidFill>
                  <a:schemeClr val="tx1">
                    <a:lumMod val="65000"/>
                    <a:lumOff val="35000"/>
                  </a:schemeClr>
                </a:solidFill>
              </a:rPr>
              <a:t>گناہ سے نفرت کرنا اور خدا سے محبت کرنا۔</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کیا آپ دوبارہ پیدا ہوئے ہیں؟</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ur" sz="3200">
                <a:solidFill>
                  <a:schemeClr val="tx1">
                    <a:lumMod val="65000"/>
                    <a:lumOff val="35000"/>
                  </a:schemeClr>
                </a:solidFill>
              </a:rPr>
              <a:t>ہم یسوع پر یقین رکھتے ہیں اور دوبارہ پیدا ہوئے ہیں۔ اس لیے ہمیں یاد رکھنا چاہیے کہ ہم دنیا سے مختلف لوگ ہیں۔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3200"/>
              <a:t>یسوع کون ہے؟</a:t>
            </a:r>
            <a:r xmlns:a="http://schemas.openxmlformats.org/drawingml/2006/main">
              <a:rPr altLang="en-US" lang="u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rgbClr val="0070c0"/>
                </a:solidFill>
              </a:rPr>
              <a:t>یسوع ہے..</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a:t>
            </a:r>
            <a:r xmlns:a="http://schemas.openxmlformats.org/drawingml/2006/main">
              <a:rPr altLang="en-US" lang="ur" sz="3600">
                <a:solidFill>
                  <a:schemeClr val="tx1">
                    <a:lumMod val="65000"/>
                    <a:lumOff val="35000"/>
                  </a:schemeClr>
                </a:solidFill>
              </a:rPr>
              <a:t> </a:t>
            </a:r>
            <a:r xmlns:a="http://schemas.openxmlformats.org/drawingml/2006/main">
              <a:rPr altLang="ko-KR" lang="ur" sz="3600">
                <a:solidFill>
                  <a:schemeClr val="tx1">
                    <a:lumMod val="65000"/>
                    <a:lumOff val="35000"/>
                  </a:schemeClr>
                </a:solidFill>
              </a:rPr>
              <a:t>وہی ہے جو اس پر ایمان لانے والوں کو راستباز بناتا ہے اور نئے سرے سے پیدا ہوتا ہے۔</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کوئز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کیا چیز ہمیں دوبارہ پیدا کرتی ہے؟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① </a:t>
            </a:r>
            <a:r xmlns:a="http://schemas.openxmlformats.org/drawingml/2006/main">
              <a:rPr altLang="ko-KR" lang="ur" sz="2800">
                <a:solidFill>
                  <a:schemeClr val="tx1">
                    <a:lumMod val="65000"/>
                    <a:lumOff val="35000"/>
                  </a:schemeClr>
                </a:solidFill>
              </a:rPr>
              <a:t>پانی اور روح کے ساتھ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② </a:t>
            </a:r>
            <a:r xmlns:a="http://schemas.openxmlformats.org/drawingml/2006/main">
              <a:rPr altLang="ko-KR" lang="ur" sz="2800">
                <a:solidFill>
                  <a:schemeClr val="tx1">
                    <a:lumMod val="65000"/>
                    <a:lumOff val="35000"/>
                  </a:schemeClr>
                </a:solidFill>
              </a:rPr>
              <a:t>تیل اور آگ کے ساتھ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③ </a:t>
            </a:r>
            <a:r xmlns:a="http://schemas.openxmlformats.org/drawingml/2006/main">
              <a:rPr altLang="ko-KR" lang="ur" sz="2800">
                <a:solidFill>
                  <a:schemeClr val="tx1">
                    <a:lumMod val="65000"/>
                    <a:lumOff val="35000"/>
                  </a:schemeClr>
                </a:solidFill>
              </a:rPr>
              <a:t>آنسو اور گانوں کے ساتھ</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chemeClr val="tx1">
                    <a:lumMod val="65000"/>
                    <a:lumOff val="35000"/>
                  </a:schemeClr>
                </a:solidFill>
              </a:rPr>
              <a:t>④ </a:t>
            </a:r>
            <a:r xmlns:a="http://schemas.openxmlformats.org/drawingml/2006/main">
              <a:rPr altLang="ko-KR" lang="ur" sz="2800">
                <a:solidFill>
                  <a:schemeClr val="tx1">
                    <a:lumMod val="65000"/>
                    <a:lumOff val="35000"/>
                  </a:schemeClr>
                </a:solidFill>
              </a:rPr>
              <a:t>دعا اور عبادت کے ساتھ</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bidi/>
            </a:pPr>
            <a:r xmlns:a="http://schemas.openxmlformats.org/drawingml/2006/main">
              <a:rPr altLang="en-US" lang="ur" sz="2800">
                <a:solidFill>
                  <a:srgbClr val="ff0000"/>
                </a:solidFill>
              </a:rPr>
              <a:t>① </a:t>
            </a:r>
            <a:r xmlns:a="http://schemas.openxmlformats.org/drawingml/2006/main">
              <a:rPr altLang="ko-KR" lang="ur" sz="2800">
                <a:solidFill>
                  <a:srgbClr val="ff0000"/>
                </a:solidFill>
              </a:rPr>
              <a:t>پانی اور روح کے ساتھ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ur" sz="4000">
                <a:solidFill>
                  <a:srgbClr val="ff0000"/>
                </a:solidFill>
              </a:rPr>
              <a:t>آج کا کلام</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ur" sz="3600">
                <a:solidFill>
                  <a:schemeClr val="tx1">
                    <a:lumMod val="65000"/>
                    <a:lumOff val="35000"/>
                  </a:schemeClr>
                </a:solidFill>
              </a:rPr>
              <a:t>یسوع نے جواب دیا، "میں تم سے سچ کہتا ہوں، کوئی بھی خدا کی بادشاہی میں داخل نہیں ہو سکتا جب تک کہ وہ پانی اور روح سے پیدا نہ ہو۔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ur" sz="2800">
                <a:solidFill>
                  <a:schemeClr val="tx1">
                    <a:lumMod val="65000"/>
                    <a:lumOff val="35000"/>
                  </a:schemeClr>
                </a:solidFill>
              </a:rPr>
              <a:t>جان</a:t>
            </a:r>
            <a:r xmlns:a="http://schemas.openxmlformats.org/drawingml/2006/main">
              <a:rPr altLang="en-US" lang="ur" sz="2800">
                <a:solidFill>
                  <a:schemeClr val="tx1">
                    <a:lumMod val="65000"/>
                    <a:lumOff val="35000"/>
                  </a:schemeClr>
                </a:solidFill>
              </a:rPr>
              <a:t> </a:t>
            </a:r>
            <a:r xmlns:a="http://schemas.openxmlformats.org/drawingml/2006/main">
              <a:rPr altLang="ko-KR" lang="ur"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